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608" r:id="rId3"/>
    <p:sldId id="269" r:id="rId4"/>
    <p:sldId id="270" r:id="rId5"/>
    <p:sldId id="273" r:id="rId6"/>
    <p:sldId id="259" r:id="rId7"/>
    <p:sldId id="260" r:id="rId8"/>
    <p:sldId id="261" r:id="rId9"/>
    <p:sldId id="263" r:id="rId10"/>
    <p:sldId id="262" r:id="rId11"/>
    <p:sldId id="576" r:id="rId12"/>
    <p:sldId id="577" r:id="rId13"/>
    <p:sldId id="578" r:id="rId14"/>
    <p:sldId id="579" r:id="rId15"/>
    <p:sldId id="580" r:id="rId16"/>
    <p:sldId id="581" r:id="rId17"/>
    <p:sldId id="606" r:id="rId18"/>
    <p:sldId id="600" r:id="rId19"/>
    <p:sldId id="613" r:id="rId20"/>
    <p:sldId id="582" r:id="rId21"/>
    <p:sldId id="610" r:id="rId22"/>
    <p:sldId id="611" r:id="rId23"/>
    <p:sldId id="609" r:id="rId24"/>
    <p:sldId id="612" r:id="rId25"/>
    <p:sldId id="281" r:id="rId26"/>
    <p:sldId id="589" r:id="rId27"/>
    <p:sldId id="601" r:id="rId28"/>
    <p:sldId id="602" r:id="rId29"/>
    <p:sldId id="603" r:id="rId30"/>
    <p:sldId id="604" r:id="rId31"/>
    <p:sldId id="605" r:id="rId32"/>
    <p:sldId id="596" r:id="rId33"/>
    <p:sldId id="597" r:id="rId34"/>
    <p:sldId id="599" r:id="rId35"/>
    <p:sldId id="591" r:id="rId36"/>
    <p:sldId id="595" r:id="rId37"/>
    <p:sldId id="593" r:id="rId38"/>
    <p:sldId id="594" r:id="rId39"/>
    <p:sldId id="583" r:id="rId40"/>
    <p:sldId id="584" r:id="rId41"/>
    <p:sldId id="585" r:id="rId42"/>
    <p:sldId id="588" r:id="rId43"/>
    <p:sldId id="472" r:id="rId44"/>
    <p:sldId id="505" r:id="rId45"/>
    <p:sldId id="506" r:id="rId46"/>
    <p:sldId id="378" r:id="rId47"/>
    <p:sldId id="379" r:id="rId48"/>
    <p:sldId id="380" r:id="rId49"/>
    <p:sldId id="560" r:id="rId50"/>
    <p:sldId id="562" r:id="rId51"/>
    <p:sldId id="561" r:id="rId52"/>
    <p:sldId id="381" r:id="rId53"/>
    <p:sldId id="556" r:id="rId54"/>
    <p:sldId id="551" r:id="rId55"/>
    <p:sldId id="483" r:id="rId56"/>
    <p:sldId id="607"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70"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203B27-F867-415F-9FB4-02F54F0FB1B1}" type="datetimeFigureOut">
              <a:rPr lang="en-ZA" smtClean="0"/>
              <a:pPr/>
              <a:t>2016-11-09</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8D4302-F58E-4629-862D-27C59CBB4558}" type="slidenum">
              <a:rPr lang="en-ZA" smtClean="0"/>
              <a:pPr/>
              <a:t>‹#›</a:t>
            </a:fld>
            <a:endParaRPr lang="en-ZA"/>
          </a:p>
        </p:txBody>
      </p:sp>
    </p:spTree>
    <p:extLst>
      <p:ext uri="{BB962C8B-B14F-4D97-AF65-F5344CB8AC3E}">
        <p14:creationId xmlns:p14="http://schemas.microsoft.com/office/powerpoint/2010/main" val="1929033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2AB75BA-D5CE-40E0-BFE3-EB4414409E5A}" type="slidenum">
              <a:rPr lang="en-US" smtClean="0"/>
              <a:pPr eaLnBrk="1" hangingPunct="1"/>
              <a:t>10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528E063-1453-4999-8F6B-39DA23614CEF}" type="slidenum">
              <a:rPr lang="en-ZA" smtClean="0"/>
              <a:pPr/>
              <a:t>39</a:t>
            </a:fld>
            <a:endParaRPr lang="en-ZA"/>
          </a:p>
        </p:txBody>
      </p:sp>
    </p:spTree>
    <p:extLst>
      <p:ext uri="{BB962C8B-B14F-4D97-AF65-F5344CB8AC3E}">
        <p14:creationId xmlns:p14="http://schemas.microsoft.com/office/powerpoint/2010/main" val="2134613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1E4C2D48-0144-4F64-8F2B-CACBEAEC861E}" type="datetimeFigureOut">
              <a:rPr lang="en-ZA" smtClean="0"/>
              <a:pPr/>
              <a:t>2016-11-09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BB8402B-36BE-4C93-B4F1-02F915349DDC}" type="slidenum">
              <a:rPr lang="en-ZA" smtClean="0"/>
              <a:pPr/>
              <a:t>‹#›</a:t>
            </a:fld>
            <a:endParaRPr lang="en-ZA"/>
          </a:p>
        </p:txBody>
      </p:sp>
    </p:spTree>
    <p:extLst>
      <p:ext uri="{BB962C8B-B14F-4D97-AF65-F5344CB8AC3E}">
        <p14:creationId xmlns:p14="http://schemas.microsoft.com/office/powerpoint/2010/main" val="338566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E4C2D48-0144-4F64-8F2B-CACBEAEC861E}" type="datetimeFigureOut">
              <a:rPr lang="en-ZA" smtClean="0"/>
              <a:pPr/>
              <a:t>2016-11-09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BB8402B-36BE-4C93-B4F1-02F915349DDC}" type="slidenum">
              <a:rPr lang="en-ZA" smtClean="0"/>
              <a:pPr/>
              <a:t>‹#›</a:t>
            </a:fld>
            <a:endParaRPr lang="en-ZA"/>
          </a:p>
        </p:txBody>
      </p:sp>
    </p:spTree>
    <p:extLst>
      <p:ext uri="{BB962C8B-B14F-4D97-AF65-F5344CB8AC3E}">
        <p14:creationId xmlns:p14="http://schemas.microsoft.com/office/powerpoint/2010/main" val="1128922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E4C2D48-0144-4F64-8F2B-CACBEAEC861E}" type="datetimeFigureOut">
              <a:rPr lang="en-ZA" smtClean="0"/>
              <a:pPr/>
              <a:t>2016-11-09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BB8402B-36BE-4C93-B4F1-02F915349DDC}" type="slidenum">
              <a:rPr lang="en-ZA" smtClean="0"/>
              <a:pPr/>
              <a:t>‹#›</a:t>
            </a:fld>
            <a:endParaRPr lang="en-ZA"/>
          </a:p>
        </p:txBody>
      </p:sp>
    </p:spTree>
    <p:extLst>
      <p:ext uri="{BB962C8B-B14F-4D97-AF65-F5344CB8AC3E}">
        <p14:creationId xmlns:p14="http://schemas.microsoft.com/office/powerpoint/2010/main" val="1593017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E4C2D48-0144-4F64-8F2B-CACBEAEC861E}" type="datetimeFigureOut">
              <a:rPr lang="en-ZA" smtClean="0"/>
              <a:pPr/>
              <a:t>2016-11-09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BB8402B-36BE-4C93-B4F1-02F915349DDC}" type="slidenum">
              <a:rPr lang="en-ZA" smtClean="0"/>
              <a:pPr/>
              <a:t>‹#›</a:t>
            </a:fld>
            <a:endParaRPr lang="en-ZA"/>
          </a:p>
        </p:txBody>
      </p:sp>
    </p:spTree>
    <p:extLst>
      <p:ext uri="{BB962C8B-B14F-4D97-AF65-F5344CB8AC3E}">
        <p14:creationId xmlns:p14="http://schemas.microsoft.com/office/powerpoint/2010/main" val="2387734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4C2D48-0144-4F64-8F2B-CACBEAEC861E}" type="datetimeFigureOut">
              <a:rPr lang="en-ZA" smtClean="0"/>
              <a:pPr/>
              <a:t>2016-11-09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BB8402B-36BE-4C93-B4F1-02F915349DDC}" type="slidenum">
              <a:rPr lang="en-ZA" smtClean="0"/>
              <a:pPr/>
              <a:t>‹#›</a:t>
            </a:fld>
            <a:endParaRPr lang="en-ZA"/>
          </a:p>
        </p:txBody>
      </p:sp>
    </p:spTree>
    <p:extLst>
      <p:ext uri="{BB962C8B-B14F-4D97-AF65-F5344CB8AC3E}">
        <p14:creationId xmlns:p14="http://schemas.microsoft.com/office/powerpoint/2010/main" val="3080730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1E4C2D48-0144-4F64-8F2B-CACBEAEC861E}" type="datetimeFigureOut">
              <a:rPr lang="en-ZA" smtClean="0"/>
              <a:pPr/>
              <a:t>2016-11-09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ABB8402B-36BE-4C93-B4F1-02F915349DDC}" type="slidenum">
              <a:rPr lang="en-ZA" smtClean="0"/>
              <a:pPr/>
              <a:t>‹#›</a:t>
            </a:fld>
            <a:endParaRPr lang="en-ZA"/>
          </a:p>
        </p:txBody>
      </p:sp>
    </p:spTree>
    <p:extLst>
      <p:ext uri="{BB962C8B-B14F-4D97-AF65-F5344CB8AC3E}">
        <p14:creationId xmlns:p14="http://schemas.microsoft.com/office/powerpoint/2010/main" val="1034184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1E4C2D48-0144-4F64-8F2B-CACBEAEC861E}" type="datetimeFigureOut">
              <a:rPr lang="en-ZA" smtClean="0"/>
              <a:pPr/>
              <a:t>2016-11-09</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ABB8402B-36BE-4C93-B4F1-02F915349DDC}" type="slidenum">
              <a:rPr lang="en-ZA" smtClean="0"/>
              <a:pPr/>
              <a:t>‹#›</a:t>
            </a:fld>
            <a:endParaRPr lang="en-ZA"/>
          </a:p>
        </p:txBody>
      </p:sp>
    </p:spTree>
    <p:extLst>
      <p:ext uri="{BB962C8B-B14F-4D97-AF65-F5344CB8AC3E}">
        <p14:creationId xmlns:p14="http://schemas.microsoft.com/office/powerpoint/2010/main" val="288214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1E4C2D48-0144-4F64-8F2B-CACBEAEC861E}" type="datetimeFigureOut">
              <a:rPr lang="en-ZA" smtClean="0"/>
              <a:pPr/>
              <a:t>2016-11-09</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ABB8402B-36BE-4C93-B4F1-02F915349DDC}" type="slidenum">
              <a:rPr lang="en-ZA" smtClean="0"/>
              <a:pPr/>
              <a:t>‹#›</a:t>
            </a:fld>
            <a:endParaRPr lang="en-ZA"/>
          </a:p>
        </p:txBody>
      </p:sp>
    </p:spTree>
    <p:extLst>
      <p:ext uri="{BB962C8B-B14F-4D97-AF65-F5344CB8AC3E}">
        <p14:creationId xmlns:p14="http://schemas.microsoft.com/office/powerpoint/2010/main" val="3448306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4C2D48-0144-4F64-8F2B-CACBEAEC861E}" type="datetimeFigureOut">
              <a:rPr lang="en-ZA" smtClean="0"/>
              <a:pPr/>
              <a:t>2016-11-09</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ABB8402B-36BE-4C93-B4F1-02F915349DDC}" type="slidenum">
              <a:rPr lang="en-ZA" smtClean="0"/>
              <a:pPr/>
              <a:t>‹#›</a:t>
            </a:fld>
            <a:endParaRPr lang="en-ZA"/>
          </a:p>
        </p:txBody>
      </p:sp>
    </p:spTree>
    <p:extLst>
      <p:ext uri="{BB962C8B-B14F-4D97-AF65-F5344CB8AC3E}">
        <p14:creationId xmlns:p14="http://schemas.microsoft.com/office/powerpoint/2010/main" val="3027700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4C2D48-0144-4F64-8F2B-CACBEAEC861E}" type="datetimeFigureOut">
              <a:rPr lang="en-ZA" smtClean="0"/>
              <a:pPr/>
              <a:t>2016-11-09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ABB8402B-36BE-4C93-B4F1-02F915349DDC}" type="slidenum">
              <a:rPr lang="en-ZA" smtClean="0"/>
              <a:pPr/>
              <a:t>‹#›</a:t>
            </a:fld>
            <a:endParaRPr lang="en-ZA"/>
          </a:p>
        </p:txBody>
      </p:sp>
    </p:spTree>
    <p:extLst>
      <p:ext uri="{BB962C8B-B14F-4D97-AF65-F5344CB8AC3E}">
        <p14:creationId xmlns:p14="http://schemas.microsoft.com/office/powerpoint/2010/main" val="2134901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4C2D48-0144-4F64-8F2B-CACBEAEC861E}" type="datetimeFigureOut">
              <a:rPr lang="en-ZA" smtClean="0"/>
              <a:pPr/>
              <a:t>2016-11-09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ABB8402B-36BE-4C93-B4F1-02F915349DDC}" type="slidenum">
              <a:rPr lang="en-ZA" smtClean="0"/>
              <a:pPr/>
              <a:t>‹#›</a:t>
            </a:fld>
            <a:endParaRPr lang="en-ZA"/>
          </a:p>
        </p:txBody>
      </p:sp>
    </p:spTree>
    <p:extLst>
      <p:ext uri="{BB962C8B-B14F-4D97-AF65-F5344CB8AC3E}">
        <p14:creationId xmlns:p14="http://schemas.microsoft.com/office/powerpoint/2010/main" val="696239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C2D48-0144-4F64-8F2B-CACBEAEC861E}" type="datetimeFigureOut">
              <a:rPr lang="en-ZA" smtClean="0"/>
              <a:pPr/>
              <a:t>2016-11-09</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B8402B-36BE-4C93-B4F1-02F915349DDC}" type="slidenum">
              <a:rPr lang="en-ZA" smtClean="0"/>
              <a:pPr/>
              <a:t>‹#›</a:t>
            </a:fld>
            <a:endParaRPr lang="en-ZA"/>
          </a:p>
        </p:txBody>
      </p:sp>
    </p:spTree>
    <p:extLst>
      <p:ext uri="{BB962C8B-B14F-4D97-AF65-F5344CB8AC3E}">
        <p14:creationId xmlns:p14="http://schemas.microsoft.com/office/powerpoint/2010/main" val="1736115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836713"/>
            <a:ext cx="8424936" cy="2763738"/>
          </a:xfrm>
        </p:spPr>
        <p:txBody>
          <a:bodyPr>
            <a:normAutofit/>
          </a:bodyPr>
          <a:lstStyle/>
          <a:p>
            <a:r>
              <a:rPr lang="en-ZA" b="1" dirty="0" smtClean="0">
                <a:latin typeface="Copperplate Gothic Bold" pitchFamily="34" charset="0"/>
              </a:rPr>
              <a:t>SUSTAINABLE ECONOMIC TRANSFORMATION IN THE CONTEXT OF SDGs</a:t>
            </a:r>
            <a:endParaRPr lang="en-ZA" b="1" dirty="0">
              <a:latin typeface="Copperplate Gothic Bold" pitchFamily="34" charset="0"/>
            </a:endParaRPr>
          </a:p>
        </p:txBody>
      </p:sp>
      <p:sp>
        <p:nvSpPr>
          <p:cNvPr id="3" name="Subtitle 2"/>
          <p:cNvSpPr>
            <a:spLocks noGrp="1"/>
          </p:cNvSpPr>
          <p:nvPr>
            <p:ph type="subTitle" idx="1"/>
          </p:nvPr>
        </p:nvSpPr>
        <p:spPr/>
        <p:txBody>
          <a:bodyPr>
            <a:normAutofit fontScale="70000" lnSpcReduction="20000"/>
          </a:bodyPr>
          <a:lstStyle/>
          <a:p>
            <a:r>
              <a:rPr lang="en-ZA" b="1" dirty="0">
                <a:solidFill>
                  <a:schemeClr val="tx1"/>
                </a:solidFill>
                <a:latin typeface="Copperplate Gothic Bold" pitchFamily="34" charset="0"/>
              </a:rPr>
              <a:t>GODFREY KANYENZE</a:t>
            </a:r>
          </a:p>
          <a:p>
            <a:r>
              <a:rPr lang="en-ZA" b="1" dirty="0" smtClean="0">
                <a:solidFill>
                  <a:schemeClr val="tx1"/>
                </a:solidFill>
                <a:latin typeface="Copperplate Gothic Bold" pitchFamily="34" charset="0"/>
              </a:rPr>
              <a:t>PRFT ECONOMIC TRANSFORMATION POLICY DIALOGUE WORKSHOP</a:t>
            </a:r>
          </a:p>
          <a:p>
            <a:r>
              <a:rPr lang="en-ZA" b="1" dirty="0" smtClean="0">
                <a:solidFill>
                  <a:schemeClr val="tx1"/>
                </a:solidFill>
                <a:latin typeface="Copperplate Gothic Bold" pitchFamily="34" charset="0"/>
              </a:rPr>
              <a:t>HOLIDAY INN</a:t>
            </a:r>
          </a:p>
          <a:p>
            <a:r>
              <a:rPr lang="en-ZA" b="1" dirty="0" smtClean="0">
                <a:solidFill>
                  <a:schemeClr val="tx1"/>
                </a:solidFill>
                <a:latin typeface="Copperplate Gothic Bold" pitchFamily="34" charset="0"/>
              </a:rPr>
              <a:t>12 SEPTEMBER 2016</a:t>
            </a:r>
            <a:endParaRPr lang="en-ZA" b="1" dirty="0">
              <a:solidFill>
                <a:schemeClr val="tx1"/>
              </a:solidFill>
              <a:latin typeface="Copperplate Gothic Bold" pitchFamily="34" charset="0"/>
            </a:endParaRPr>
          </a:p>
        </p:txBody>
      </p:sp>
    </p:spTree>
    <p:extLst>
      <p:ext uri="{BB962C8B-B14F-4D97-AF65-F5344CB8AC3E}">
        <p14:creationId xmlns:p14="http://schemas.microsoft.com/office/powerpoint/2010/main" val="3764291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639762"/>
          </a:xfrm>
        </p:spPr>
        <p:txBody>
          <a:bodyPr/>
          <a:lstStyle/>
          <a:p>
            <a:r>
              <a:rPr lang="en-US" sz="2800" b="1" smtClean="0"/>
              <a:t>The Dual and Enclave Structure of the Economy</a:t>
            </a:r>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8229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4723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640960" cy="864096"/>
          </a:xfrm>
        </p:spPr>
        <p:txBody>
          <a:bodyPr>
            <a:normAutofit/>
          </a:bodyPr>
          <a:lstStyle/>
          <a:p>
            <a:r>
              <a:rPr lang="en-ZA" sz="2800" b="1" dirty="0" smtClean="0"/>
              <a:t>Structural Changes in the Economy: Some stylized facts</a:t>
            </a:r>
            <a:endParaRPr lang="en-ZA" sz="2800" b="1" dirty="0"/>
          </a:p>
        </p:txBody>
      </p:sp>
      <p:sp>
        <p:nvSpPr>
          <p:cNvPr id="3" name="Content Placeholder 2"/>
          <p:cNvSpPr>
            <a:spLocks noGrp="1"/>
          </p:cNvSpPr>
          <p:nvPr>
            <p:ph idx="1"/>
          </p:nvPr>
        </p:nvSpPr>
        <p:spPr>
          <a:xfrm>
            <a:off x="251520" y="980728"/>
            <a:ext cx="8640960" cy="5760640"/>
          </a:xfrm>
        </p:spPr>
        <p:txBody>
          <a:bodyPr>
            <a:normAutofit fontScale="55000" lnSpcReduction="20000"/>
          </a:bodyPr>
          <a:lstStyle/>
          <a:p>
            <a:pPr algn="just"/>
            <a:r>
              <a:rPr lang="en-ZA" dirty="0"/>
              <a:t>The term economic transformation </a:t>
            </a:r>
            <a:r>
              <a:rPr lang="en-ZA" dirty="0" smtClean="0"/>
              <a:t>provides </a:t>
            </a:r>
            <a:r>
              <a:rPr lang="en-ZA" dirty="0"/>
              <a:t>an analytical framework to understand and organize the complex and inter-related changes that occur as the material wealth of societies grows. </a:t>
            </a:r>
            <a:endParaRPr lang="en-ZA" dirty="0" smtClean="0"/>
          </a:p>
          <a:p>
            <a:pPr marL="0" indent="0" algn="just">
              <a:buNone/>
            </a:pPr>
            <a:endParaRPr lang="en-ZA" dirty="0"/>
          </a:p>
          <a:p>
            <a:pPr algn="just"/>
            <a:r>
              <a:rPr lang="en-ZA" dirty="0" smtClean="0"/>
              <a:t>‘Economic growth’ </a:t>
            </a:r>
            <a:r>
              <a:rPr lang="en-ZA" dirty="0"/>
              <a:t>represents the narrowest conceptualization of this process, focusing almost entirely on measurement. </a:t>
            </a:r>
            <a:endParaRPr lang="en-ZA" dirty="0" smtClean="0"/>
          </a:p>
          <a:p>
            <a:pPr marL="0" indent="0" algn="just">
              <a:buNone/>
            </a:pPr>
            <a:endParaRPr lang="en-ZA" dirty="0"/>
          </a:p>
          <a:p>
            <a:pPr algn="just"/>
            <a:r>
              <a:rPr lang="en-ZA" dirty="0"/>
              <a:t> Concepts such as ‘shared growth’ and ‘inclusive growth’ have emerged in response to the realisation that economic growth does not necessarily lead to poverty reduction or higher income and social equality</a:t>
            </a:r>
            <a:r>
              <a:rPr lang="en-ZA" dirty="0" smtClean="0"/>
              <a:t>.</a:t>
            </a:r>
          </a:p>
          <a:p>
            <a:pPr marL="0" indent="0">
              <a:buNone/>
            </a:pPr>
            <a:endParaRPr lang="en-ZA" dirty="0"/>
          </a:p>
          <a:p>
            <a:pPr algn="just"/>
            <a:r>
              <a:rPr lang="en-ZA" dirty="0" smtClean="0"/>
              <a:t>The pattern </a:t>
            </a:r>
            <a:r>
              <a:rPr lang="en-ZA" dirty="0"/>
              <a:t>and quality of growth </a:t>
            </a:r>
            <a:r>
              <a:rPr lang="en-ZA" dirty="0" smtClean="0"/>
              <a:t>matters as much as its quantum in </a:t>
            </a:r>
            <a:r>
              <a:rPr lang="en-ZA" dirty="0"/>
              <a:t>the process of structural transformation. </a:t>
            </a:r>
            <a:endParaRPr lang="en-ZA" dirty="0" smtClean="0"/>
          </a:p>
          <a:p>
            <a:pPr marL="0" indent="0" algn="just">
              <a:buNone/>
            </a:pPr>
            <a:endParaRPr lang="en-ZA" dirty="0" smtClean="0"/>
          </a:p>
          <a:p>
            <a:pPr algn="just"/>
            <a:r>
              <a:rPr lang="en-ZA" dirty="0"/>
              <a:t>The earliest development economists saw the development of countries' “modern economic growth" happening in terms of three great transformations, in demography (slower population growth and average age rising), production (agriculture declining relatively to manufacturing) and social structure (for e.g. family and kinship based production and distribution to commercialised production and exchange). </a:t>
            </a:r>
          </a:p>
          <a:p>
            <a:pPr marL="0" indent="0" algn="just">
              <a:buNone/>
            </a:pPr>
            <a:endParaRPr lang="en-ZA" dirty="0"/>
          </a:p>
          <a:p>
            <a:pPr algn="just"/>
            <a:r>
              <a:rPr lang="en-ZA" dirty="0"/>
              <a:t>Economic transformation results in change in a country’s economic structure, with a shift in resources from low to higher productive sectors or activities. </a:t>
            </a:r>
          </a:p>
        </p:txBody>
      </p:sp>
    </p:spTree>
    <p:extLst>
      <p:ext uri="{BB962C8B-B14F-4D97-AF65-F5344CB8AC3E}">
        <p14:creationId xmlns:p14="http://schemas.microsoft.com/office/powerpoint/2010/main" val="1297867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336704"/>
          </a:xfrm>
        </p:spPr>
        <p:txBody>
          <a:bodyPr>
            <a:normAutofit fontScale="62500" lnSpcReduction="20000"/>
          </a:bodyPr>
          <a:lstStyle/>
          <a:p>
            <a:pPr algn="just"/>
            <a:r>
              <a:rPr lang="en-ZA" dirty="0"/>
              <a:t>The reallocation of jobs across sectors is central to the process of structural change and productivity upgrading. </a:t>
            </a:r>
          </a:p>
          <a:p>
            <a:pPr marL="0" indent="0" algn="just">
              <a:buNone/>
            </a:pPr>
            <a:endParaRPr lang="en-ZA" dirty="0"/>
          </a:p>
          <a:p>
            <a:pPr algn="just"/>
            <a:r>
              <a:rPr lang="en-ZA" dirty="0" smtClean="0"/>
              <a:t>Growth </a:t>
            </a:r>
            <a:r>
              <a:rPr lang="en-ZA" dirty="0"/>
              <a:t>in labour productivity arises either from changes in labour productivity within sectors – for instance through the implementation of new machines and innovative technologies that allow more output with the same amount of labour input – or from the reallocation of jobs across sectors (“structural change”) when workers move from low- to high-productivity sectors (e.g. from agriculture to industry or services); </a:t>
            </a:r>
          </a:p>
          <a:p>
            <a:pPr algn="just"/>
            <a:endParaRPr lang="en-ZA" dirty="0"/>
          </a:p>
          <a:p>
            <a:pPr algn="just"/>
            <a:r>
              <a:rPr lang="en-ZA" dirty="0"/>
              <a:t>At the same time, structural change is central and necessary to increase living standards durably and equitably by allowing ever more people to benefit from higher productivity levels in more advanced parts of the economy. </a:t>
            </a:r>
          </a:p>
          <a:p>
            <a:pPr algn="just"/>
            <a:endParaRPr lang="en-ZA" dirty="0"/>
          </a:p>
          <a:p>
            <a:pPr algn="just"/>
            <a:r>
              <a:rPr lang="en-ZA" dirty="0"/>
              <a:t>Structural change is the most effective driver of growth to bring down rates of vulnerable employment in developing economies, both in the short and in the long run. </a:t>
            </a:r>
          </a:p>
          <a:p>
            <a:pPr algn="just"/>
            <a:endParaRPr lang="en-ZA" dirty="0"/>
          </a:p>
          <a:p>
            <a:pPr algn="just"/>
            <a:r>
              <a:rPr lang="en-ZA" dirty="0"/>
              <a:t>It is the across-sector labour productivity component of growth that is associated strongest with the speed at which vulnerable employment decreases, compared with other growth components. </a:t>
            </a:r>
          </a:p>
        </p:txBody>
      </p:sp>
    </p:spTree>
    <p:extLst>
      <p:ext uri="{BB962C8B-B14F-4D97-AF65-F5344CB8AC3E}">
        <p14:creationId xmlns:p14="http://schemas.microsoft.com/office/powerpoint/2010/main" val="4048109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a:t>The role of agriculture in economic transformation </a:t>
            </a:r>
          </a:p>
        </p:txBody>
      </p:sp>
      <p:sp>
        <p:nvSpPr>
          <p:cNvPr id="3" name="Content Placeholder 2"/>
          <p:cNvSpPr>
            <a:spLocks noGrp="1"/>
          </p:cNvSpPr>
          <p:nvPr>
            <p:ph idx="1"/>
          </p:nvPr>
        </p:nvSpPr>
        <p:spPr>
          <a:xfrm>
            <a:off x="457200" y="1600200"/>
            <a:ext cx="8229600" cy="5069160"/>
          </a:xfrm>
        </p:spPr>
        <p:txBody>
          <a:bodyPr>
            <a:normAutofit fontScale="77500" lnSpcReduction="20000"/>
          </a:bodyPr>
          <a:lstStyle/>
          <a:p>
            <a:pPr algn="just"/>
            <a:r>
              <a:rPr lang="en-ZA" dirty="0" smtClean="0"/>
              <a:t>The notion that agricultural </a:t>
            </a:r>
            <a:r>
              <a:rPr lang="en-ZA" dirty="0"/>
              <a:t>development is an integral component and catalyst of wider structural transformation is widely </a:t>
            </a:r>
            <a:r>
              <a:rPr lang="en-ZA" dirty="0" smtClean="0"/>
              <a:t>accepted.</a:t>
            </a:r>
          </a:p>
          <a:p>
            <a:pPr algn="just"/>
            <a:endParaRPr lang="en-ZA" dirty="0"/>
          </a:p>
          <a:p>
            <a:pPr algn="just"/>
            <a:r>
              <a:rPr lang="en-ZA" dirty="0"/>
              <a:t>Agriculture productivity </a:t>
            </a:r>
            <a:r>
              <a:rPr lang="en-ZA" dirty="0" smtClean="0"/>
              <a:t>growth is </a:t>
            </a:r>
            <a:r>
              <a:rPr lang="en-ZA" dirty="0"/>
              <a:t>the foundation for broader structural transformation. </a:t>
            </a:r>
            <a:endParaRPr lang="en-ZA" dirty="0" smtClean="0"/>
          </a:p>
          <a:p>
            <a:pPr marL="0" indent="0" algn="just">
              <a:buNone/>
            </a:pPr>
            <a:endParaRPr lang="en-ZA" dirty="0"/>
          </a:p>
          <a:p>
            <a:pPr algn="just"/>
            <a:r>
              <a:rPr lang="en-ZA" dirty="0" smtClean="0"/>
              <a:t>Its </a:t>
            </a:r>
            <a:r>
              <a:rPr lang="en-ZA" dirty="0"/>
              <a:t>importance </a:t>
            </a:r>
            <a:r>
              <a:rPr lang="en-ZA" dirty="0" smtClean="0"/>
              <a:t>in </a:t>
            </a:r>
            <a:r>
              <a:rPr lang="en-ZA" dirty="0"/>
              <a:t>economic transformation derives from its role as a major provider of livelihoods and employment for the majority of the population. </a:t>
            </a:r>
            <a:endParaRPr lang="en-ZA" dirty="0" smtClean="0"/>
          </a:p>
          <a:p>
            <a:pPr marL="0" indent="0" algn="just">
              <a:buNone/>
            </a:pPr>
            <a:endParaRPr lang="en-ZA" dirty="0"/>
          </a:p>
          <a:p>
            <a:pPr algn="just"/>
            <a:r>
              <a:rPr lang="en-ZA" dirty="0" smtClean="0"/>
              <a:t>Increased </a:t>
            </a:r>
            <a:r>
              <a:rPr lang="en-ZA" dirty="0"/>
              <a:t>productivity in </a:t>
            </a:r>
            <a:r>
              <a:rPr lang="en-ZA" dirty="0" smtClean="0"/>
              <a:t>agriculture plays </a:t>
            </a:r>
            <a:r>
              <a:rPr lang="en-ZA" dirty="0"/>
              <a:t>an important role in stimulating growth in the non-agricultural economy. </a:t>
            </a:r>
            <a:r>
              <a:rPr lang="en-ZA" dirty="0" smtClean="0"/>
              <a:t> </a:t>
            </a:r>
          </a:p>
        </p:txBody>
      </p:sp>
    </p:spTree>
    <p:extLst>
      <p:ext uri="{BB962C8B-B14F-4D97-AF65-F5344CB8AC3E}">
        <p14:creationId xmlns:p14="http://schemas.microsoft.com/office/powerpoint/2010/main" val="273683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normAutofit fontScale="62500" lnSpcReduction="20000"/>
          </a:bodyPr>
          <a:lstStyle/>
          <a:p>
            <a:pPr marL="0" indent="0" algn="just">
              <a:buNone/>
            </a:pPr>
            <a:r>
              <a:rPr lang="en-ZA" dirty="0"/>
              <a:t>The mechanisms by which agricultural growth promotes transformation in the wider economy includes: </a:t>
            </a:r>
            <a:endParaRPr lang="en-ZA" dirty="0" smtClean="0"/>
          </a:p>
          <a:p>
            <a:pPr algn="just"/>
            <a:r>
              <a:rPr lang="en-ZA" dirty="0" smtClean="0"/>
              <a:t>higher </a:t>
            </a:r>
            <a:r>
              <a:rPr lang="en-ZA" dirty="0"/>
              <a:t>agricultural labour productivity  releases labour from agriculture into employment in relatively well remunerated rural and urban non-agricultural sectors; </a:t>
            </a:r>
            <a:endParaRPr lang="en-ZA" dirty="0" smtClean="0"/>
          </a:p>
          <a:p>
            <a:pPr algn="just"/>
            <a:r>
              <a:rPr lang="en-ZA" dirty="0" smtClean="0"/>
              <a:t>increased </a:t>
            </a:r>
            <a:r>
              <a:rPr lang="en-ZA" dirty="0"/>
              <a:t>demand for agricultural inputs and services stimulates local production and marketing of inputs and local provision of services; </a:t>
            </a:r>
            <a:endParaRPr lang="en-ZA" dirty="0" smtClean="0"/>
          </a:p>
          <a:p>
            <a:pPr algn="just"/>
            <a:r>
              <a:rPr lang="en-ZA" dirty="0" smtClean="0"/>
              <a:t>when </a:t>
            </a:r>
            <a:r>
              <a:rPr lang="en-ZA" dirty="0"/>
              <a:t>smallholders supply agriculture commodity value chains it stimulates commercial distribution and processing activities at the local level; </a:t>
            </a:r>
            <a:endParaRPr lang="en-ZA" dirty="0" smtClean="0"/>
          </a:p>
          <a:p>
            <a:pPr algn="just"/>
            <a:r>
              <a:rPr lang="en-ZA" dirty="0" smtClean="0"/>
              <a:t>increased </a:t>
            </a:r>
            <a:r>
              <a:rPr lang="en-ZA" dirty="0"/>
              <a:t>profits and exports from agricultural production finances imports of key technology and capital which can be invested in other sectors, particularly non-farm sectors; and </a:t>
            </a:r>
            <a:endParaRPr lang="en-ZA" dirty="0" smtClean="0"/>
          </a:p>
          <a:p>
            <a:pPr algn="just"/>
            <a:r>
              <a:rPr lang="en-ZA" dirty="0" smtClean="0"/>
              <a:t>higher </a:t>
            </a:r>
            <a:r>
              <a:rPr lang="en-ZA" dirty="0"/>
              <a:t>smallholder incomes raise demand for non-food consumer goods and services that boosts the diversification of the rural economy through a variety of multiplier effects. </a:t>
            </a:r>
          </a:p>
        </p:txBody>
      </p:sp>
    </p:spTree>
    <p:extLst>
      <p:ext uri="{BB962C8B-B14F-4D97-AF65-F5344CB8AC3E}">
        <p14:creationId xmlns:p14="http://schemas.microsoft.com/office/powerpoint/2010/main" val="231238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6408712"/>
          </a:xfrm>
        </p:spPr>
        <p:txBody>
          <a:bodyPr>
            <a:normAutofit fontScale="70000" lnSpcReduction="20000"/>
          </a:bodyPr>
          <a:lstStyle/>
          <a:p>
            <a:pPr algn="just"/>
            <a:r>
              <a:rPr lang="en-ZA" dirty="0" smtClean="0"/>
              <a:t>The </a:t>
            </a:r>
            <a:r>
              <a:rPr lang="en-ZA" dirty="0"/>
              <a:t>transformation of the agriculture sector, from a subsistence to a commercial sector, enhances consumption and production linkages between the agricultural and non-agricultural sectors, and between rural and urban areas. </a:t>
            </a:r>
            <a:endParaRPr lang="en-ZA" dirty="0" smtClean="0"/>
          </a:p>
          <a:p>
            <a:pPr marL="0" indent="0" algn="just">
              <a:buNone/>
            </a:pPr>
            <a:endParaRPr lang="en-ZA" dirty="0"/>
          </a:p>
          <a:p>
            <a:pPr algn="just"/>
            <a:r>
              <a:rPr lang="en-ZA" dirty="0" smtClean="0"/>
              <a:t>Increased agricultural production </a:t>
            </a:r>
            <a:r>
              <a:rPr lang="en-ZA" dirty="0"/>
              <a:t>creates demand for products and services from the non-farm sector, both “upstream” and “downstream”. </a:t>
            </a:r>
            <a:endParaRPr lang="en-ZA" dirty="0" smtClean="0"/>
          </a:p>
          <a:p>
            <a:pPr marL="0" indent="0" algn="just">
              <a:buNone/>
            </a:pPr>
            <a:endParaRPr lang="en-ZA" dirty="0"/>
          </a:p>
          <a:p>
            <a:pPr algn="just"/>
            <a:r>
              <a:rPr lang="en-ZA" dirty="0" smtClean="0"/>
              <a:t>Upstream </a:t>
            </a:r>
            <a:r>
              <a:rPr lang="en-ZA" dirty="0"/>
              <a:t>production linkages “occur where growth in the farm sector induces the non-farm sector to invest in capacity or supply goods and services to the farm sector”. </a:t>
            </a:r>
            <a:endParaRPr lang="en-ZA" dirty="0" smtClean="0"/>
          </a:p>
          <a:p>
            <a:pPr marL="0" indent="0" algn="just">
              <a:buNone/>
            </a:pPr>
            <a:endParaRPr lang="en-ZA" dirty="0"/>
          </a:p>
          <a:p>
            <a:pPr algn="just"/>
            <a:r>
              <a:rPr lang="en-ZA" dirty="0" smtClean="0"/>
              <a:t>Downstream </a:t>
            </a:r>
            <a:r>
              <a:rPr lang="en-ZA" dirty="0"/>
              <a:t>production </a:t>
            </a:r>
            <a:r>
              <a:rPr lang="en-ZA" dirty="0" smtClean="0"/>
              <a:t>linkages occur when the </a:t>
            </a:r>
            <a:r>
              <a:rPr lang="en-ZA" dirty="0"/>
              <a:t>nonfarm sector </a:t>
            </a:r>
            <a:r>
              <a:rPr lang="en-ZA" dirty="0" smtClean="0"/>
              <a:t>is </a:t>
            </a:r>
            <a:r>
              <a:rPr lang="en-ZA" dirty="0"/>
              <a:t>induced to invest in capacity to supply processing and distribution services, using farm products as inputs. </a:t>
            </a:r>
            <a:endParaRPr lang="en-ZA" dirty="0" smtClean="0"/>
          </a:p>
          <a:p>
            <a:pPr marL="0" indent="0" algn="just">
              <a:buNone/>
            </a:pPr>
            <a:endParaRPr lang="en-ZA" dirty="0"/>
          </a:p>
          <a:p>
            <a:pPr algn="just"/>
            <a:r>
              <a:rPr lang="en-ZA" dirty="0" smtClean="0"/>
              <a:t>These </a:t>
            </a:r>
            <a:r>
              <a:rPr lang="en-ZA" dirty="0"/>
              <a:t>linkages or </a:t>
            </a:r>
            <a:r>
              <a:rPr lang="en-ZA" i="1" dirty="0"/>
              <a:t>multiplier </a:t>
            </a:r>
            <a:r>
              <a:rPr lang="en-ZA" i="1" dirty="0" smtClean="0"/>
              <a:t>effects</a:t>
            </a:r>
            <a:r>
              <a:rPr lang="en-ZA" dirty="0" smtClean="0"/>
              <a:t> contribute </a:t>
            </a:r>
            <a:r>
              <a:rPr lang="en-ZA" dirty="0"/>
              <a:t>to employment creation and rising </a:t>
            </a:r>
            <a:r>
              <a:rPr lang="en-ZA" dirty="0" smtClean="0"/>
              <a:t>incomes. </a:t>
            </a:r>
          </a:p>
        </p:txBody>
      </p:sp>
    </p:spTree>
    <p:extLst>
      <p:ext uri="{BB962C8B-B14F-4D97-AF65-F5344CB8AC3E}">
        <p14:creationId xmlns:p14="http://schemas.microsoft.com/office/powerpoint/2010/main" val="531676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784976" cy="6552727"/>
          </a:xfrm>
        </p:spPr>
        <p:txBody>
          <a:bodyPr>
            <a:normAutofit fontScale="62500" lnSpcReduction="20000"/>
          </a:bodyPr>
          <a:lstStyle/>
          <a:p>
            <a:pPr algn="just"/>
            <a:r>
              <a:rPr lang="en-ZA" dirty="0"/>
              <a:t>In addition to production linkages, consumption or expenditure linkages may occur when rising farm incomes lead to an increase in the demand for consumer goods and services provided by the non-farm sector. </a:t>
            </a:r>
            <a:endParaRPr lang="en-ZA" dirty="0" smtClean="0"/>
          </a:p>
          <a:p>
            <a:pPr marL="0" indent="0" algn="just">
              <a:buNone/>
            </a:pPr>
            <a:endParaRPr lang="en-ZA" dirty="0"/>
          </a:p>
          <a:p>
            <a:pPr algn="just"/>
            <a:r>
              <a:rPr lang="en-ZA" dirty="0" smtClean="0"/>
              <a:t>The </a:t>
            </a:r>
            <a:r>
              <a:rPr lang="en-ZA" dirty="0"/>
              <a:t>strength of the effect depends on the structure of the economy. </a:t>
            </a:r>
            <a:endParaRPr lang="en-ZA" dirty="0" smtClean="0"/>
          </a:p>
          <a:p>
            <a:pPr marL="0" indent="0" algn="just">
              <a:buNone/>
            </a:pPr>
            <a:endParaRPr lang="en-ZA" dirty="0"/>
          </a:p>
          <a:p>
            <a:pPr algn="just"/>
            <a:r>
              <a:rPr lang="en-ZA" dirty="0" smtClean="0"/>
              <a:t>Evidence </a:t>
            </a:r>
            <a:r>
              <a:rPr lang="en-ZA" dirty="0"/>
              <a:t>that there are greater development and poverty impacts </a:t>
            </a:r>
            <a:r>
              <a:rPr lang="en-ZA" dirty="0" smtClean="0"/>
              <a:t>when </a:t>
            </a:r>
            <a:r>
              <a:rPr lang="en-ZA" dirty="0"/>
              <a:t>agricultural transformation is led by small-scale </a:t>
            </a:r>
            <a:r>
              <a:rPr lang="en-ZA" dirty="0" smtClean="0"/>
              <a:t>producers. </a:t>
            </a:r>
          </a:p>
          <a:p>
            <a:pPr marL="0" indent="0" algn="just">
              <a:buNone/>
            </a:pPr>
            <a:endParaRPr lang="en-ZA" dirty="0"/>
          </a:p>
          <a:p>
            <a:pPr algn="just"/>
            <a:r>
              <a:rPr lang="en-ZA" dirty="0" smtClean="0"/>
              <a:t>Political </a:t>
            </a:r>
            <a:r>
              <a:rPr lang="en-ZA" dirty="0"/>
              <a:t>commitment to agriculture-based development is </a:t>
            </a:r>
            <a:r>
              <a:rPr lang="en-ZA" dirty="0" smtClean="0"/>
              <a:t>important: yet only 7 </a:t>
            </a:r>
            <a:r>
              <a:rPr lang="en-ZA" dirty="0"/>
              <a:t>African governments have achieved the </a:t>
            </a:r>
            <a:r>
              <a:rPr lang="en-ZA" dirty="0" smtClean="0"/>
              <a:t>10% </a:t>
            </a:r>
            <a:r>
              <a:rPr lang="en-ZA" dirty="0"/>
              <a:t>Maputo target for agriculture spending. </a:t>
            </a:r>
            <a:endParaRPr lang="en-ZA" dirty="0" smtClean="0"/>
          </a:p>
          <a:p>
            <a:pPr marL="0" indent="0" algn="just">
              <a:buNone/>
            </a:pPr>
            <a:endParaRPr lang="en-ZA" dirty="0"/>
          </a:p>
          <a:p>
            <a:pPr algn="just"/>
            <a:r>
              <a:rPr lang="en-ZA" dirty="0" smtClean="0"/>
              <a:t>As </a:t>
            </a:r>
            <a:r>
              <a:rPr lang="en-ZA" dirty="0"/>
              <a:t>a percentage of total vote, Agriculture, Mechanisation &amp; Irrigation Development </a:t>
            </a:r>
            <a:r>
              <a:rPr lang="en-ZA" dirty="0" smtClean="0"/>
              <a:t>in Zimbabwe received </a:t>
            </a:r>
            <a:r>
              <a:rPr lang="en-ZA" dirty="0"/>
              <a:t>8.3% in 2014, 5.3% in 2015 and </a:t>
            </a:r>
            <a:r>
              <a:rPr lang="en-ZA" dirty="0" smtClean="0"/>
              <a:t>3.6</a:t>
            </a:r>
            <a:r>
              <a:rPr lang="en-ZA" dirty="0"/>
              <a:t>% in 2016 against international standard (the Maputo Declaration) of 10% towards agriculture</a:t>
            </a:r>
            <a:r>
              <a:rPr lang="en-ZA" dirty="0" smtClean="0"/>
              <a:t>. In 2016, 96.8% of revenues go to employment costs.</a:t>
            </a:r>
          </a:p>
          <a:p>
            <a:pPr marL="0" indent="0" algn="just">
              <a:buNone/>
            </a:pPr>
            <a:endParaRPr lang="en-ZA" dirty="0"/>
          </a:p>
          <a:p>
            <a:pPr algn="just"/>
            <a:r>
              <a:rPr lang="en-ZA" dirty="0" smtClean="0"/>
              <a:t>In order to upgrade </a:t>
            </a:r>
            <a:r>
              <a:rPr lang="en-ZA" dirty="0"/>
              <a:t>agriculture value chains and infrastructure, </a:t>
            </a:r>
            <a:r>
              <a:rPr lang="en-ZA" dirty="0" smtClean="0"/>
              <a:t>African countries should </a:t>
            </a:r>
            <a:r>
              <a:rPr lang="en-ZA" dirty="0"/>
              <a:t>spend at least between 20 and </a:t>
            </a:r>
            <a:r>
              <a:rPr lang="en-ZA" dirty="0" smtClean="0"/>
              <a:t>40% </a:t>
            </a:r>
            <a:r>
              <a:rPr lang="en-ZA" dirty="0"/>
              <a:t>of the budget on agriculture. </a:t>
            </a:r>
          </a:p>
        </p:txBody>
      </p:sp>
    </p:spTree>
    <p:extLst>
      <p:ext uri="{BB962C8B-B14F-4D97-AF65-F5344CB8AC3E}">
        <p14:creationId xmlns:p14="http://schemas.microsoft.com/office/powerpoint/2010/main" val="21910209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88640"/>
            <a:ext cx="9036496"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806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115888"/>
            <a:ext cx="8229600" cy="649287"/>
          </a:xfrm>
        </p:spPr>
        <p:txBody>
          <a:bodyPr>
            <a:normAutofit fontScale="90000"/>
          </a:bodyPr>
          <a:lstStyle/>
          <a:p>
            <a:pPr eaLnBrk="1" hangingPunct="1"/>
            <a:r>
              <a:rPr lang="en-ZA" sz="2800" b="1" smtClean="0"/>
              <a:t>Sub-Saharan Africa: Civil Servant Wages in 2013 (</a:t>
            </a:r>
            <a:r>
              <a:rPr lang="en-ZA" sz="2800" b="1" i="1" smtClean="0"/>
              <a:t>percent of government expenditures</a:t>
            </a:r>
            <a:r>
              <a:rPr lang="en-ZA" sz="2800" b="1" smtClean="0"/>
              <a:t>)</a:t>
            </a:r>
            <a:endParaRPr lang="en-ZA" sz="2800" smtClean="0"/>
          </a:p>
        </p:txBody>
      </p:sp>
      <p:pic>
        <p:nvPicPr>
          <p:cNvPr id="53251"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765175"/>
            <a:ext cx="8964612" cy="5976938"/>
          </a:xfrm>
        </p:spPr>
      </p:pic>
    </p:spTree>
    <p:extLst>
      <p:ext uri="{BB962C8B-B14F-4D97-AF65-F5344CB8AC3E}">
        <p14:creationId xmlns:p14="http://schemas.microsoft.com/office/powerpoint/2010/main" val="1165087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116632"/>
            <a:ext cx="8829675"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8596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smtClean="0">
                <a:latin typeface="Copperplate Gothic Bold" pitchFamily="34" charset="0"/>
              </a:rPr>
              <a:t>STRUCTURE OF PRESENTATION</a:t>
            </a:r>
            <a:endParaRPr lang="en-ZA" sz="2800" b="1" dirty="0">
              <a:latin typeface="Copperplate Gothic Bold" pitchFamily="34" charset="0"/>
            </a:endParaRPr>
          </a:p>
        </p:txBody>
      </p:sp>
      <p:sp>
        <p:nvSpPr>
          <p:cNvPr id="3" name="Content Placeholder 2"/>
          <p:cNvSpPr>
            <a:spLocks noGrp="1"/>
          </p:cNvSpPr>
          <p:nvPr>
            <p:ph idx="1"/>
          </p:nvPr>
        </p:nvSpPr>
        <p:spPr>
          <a:xfrm>
            <a:off x="457200" y="1600200"/>
            <a:ext cx="8229600" cy="4925144"/>
          </a:xfrm>
        </p:spPr>
        <p:txBody>
          <a:bodyPr>
            <a:normAutofit fontScale="92500" lnSpcReduction="20000"/>
          </a:bodyPr>
          <a:lstStyle/>
          <a:p>
            <a:pPr marL="0" lvl="1" indent="0" algn="just">
              <a:buNone/>
            </a:pPr>
            <a:r>
              <a:rPr lang="en-ZA" sz="3100" b="1" dirty="0" smtClean="0">
                <a:latin typeface="Copperplate Gothic Bold" pitchFamily="34" charset="0"/>
              </a:rPr>
              <a:t>1.0	CONCEPTUAL FRAMEWORK </a:t>
            </a:r>
          </a:p>
          <a:p>
            <a:pPr marL="0" lvl="1" indent="0" algn="just">
              <a:buNone/>
            </a:pPr>
            <a:r>
              <a:rPr lang="en-ZA" sz="3100" b="1" dirty="0" smtClean="0">
                <a:latin typeface="Copperplate Gothic Bold" pitchFamily="34" charset="0"/>
              </a:rPr>
              <a:t>1.1	DUAL &amp; ENCLAVE ECONOMY.</a:t>
            </a:r>
          </a:p>
          <a:p>
            <a:pPr marL="0" lvl="1" indent="0" algn="just">
              <a:buNone/>
            </a:pPr>
            <a:r>
              <a:rPr lang="en-ZA" sz="3100" b="1" dirty="0" smtClean="0">
                <a:latin typeface="Copperplate Gothic Bold" pitchFamily="34" charset="0"/>
              </a:rPr>
              <a:t>1.2	STRUCTURAL ECONOMIC 	TRANSFORMATION</a:t>
            </a:r>
            <a:endParaRPr lang="en-ZA" sz="3100" b="1" dirty="0">
              <a:latin typeface="Copperplate Gothic Bold" pitchFamily="34" charset="0"/>
            </a:endParaRPr>
          </a:p>
          <a:p>
            <a:pPr marL="0" indent="0" algn="just">
              <a:buNone/>
            </a:pPr>
            <a:r>
              <a:rPr lang="en-CA" sz="3100" b="1" dirty="0">
                <a:latin typeface="Copperplate Gothic Bold" pitchFamily="34" charset="0"/>
              </a:rPr>
              <a:t>1.3	ROLE OF AGRICULTURE IN </a:t>
            </a:r>
            <a:r>
              <a:rPr lang="en-CA" sz="3100" b="1" dirty="0" smtClean="0">
                <a:latin typeface="Copperplate Gothic Bold" pitchFamily="34" charset="0"/>
              </a:rPr>
              <a:t>	ECONOMIC  TRANSFORMATION</a:t>
            </a:r>
            <a:endParaRPr lang="en-CA" sz="3100" b="1" dirty="0">
              <a:latin typeface="Copperplate Gothic Bold" pitchFamily="34" charset="0"/>
            </a:endParaRPr>
          </a:p>
          <a:p>
            <a:pPr marL="0" indent="0" algn="just">
              <a:buNone/>
            </a:pPr>
            <a:endParaRPr lang="en-ZA" b="1" dirty="0" smtClean="0">
              <a:latin typeface="Copperplate Gothic Bold" pitchFamily="34" charset="0"/>
            </a:endParaRPr>
          </a:p>
          <a:p>
            <a:pPr marL="0" indent="0" algn="just">
              <a:buNone/>
            </a:pPr>
            <a:r>
              <a:rPr lang="en-ZA" b="1" dirty="0" smtClean="0">
                <a:latin typeface="Copperplate Gothic Bold" pitchFamily="34" charset="0"/>
              </a:rPr>
              <a:t>2.0	STRUCTURAL REGRESSION IN 	ZIMBABWE</a:t>
            </a:r>
            <a:endParaRPr lang="en-ZA" sz="3100" dirty="0">
              <a:latin typeface="Copperplate Gothic Bold" pitchFamily="34" charset="0"/>
            </a:endParaRPr>
          </a:p>
          <a:p>
            <a:pPr marL="0" indent="0" algn="just">
              <a:buNone/>
            </a:pPr>
            <a:endParaRPr lang="en-ZA" b="1" dirty="0" smtClean="0">
              <a:latin typeface="Copperplate Gothic Bold" pitchFamily="34" charset="0"/>
            </a:endParaRPr>
          </a:p>
          <a:p>
            <a:pPr marL="0" indent="0" algn="just">
              <a:buNone/>
            </a:pPr>
            <a:r>
              <a:rPr lang="en-ZA" sz="3100" b="1" dirty="0">
                <a:latin typeface="Copperplate Gothic Bold" pitchFamily="34" charset="0"/>
              </a:rPr>
              <a:t>3.0	</a:t>
            </a:r>
            <a:r>
              <a:rPr lang="en-ZA" sz="3100" b="1" dirty="0" smtClean="0">
                <a:latin typeface="Copperplate Gothic Bold" pitchFamily="34" charset="0"/>
              </a:rPr>
              <a:t>WAY FORWARD</a:t>
            </a:r>
            <a:endParaRPr lang="en-ZA" sz="3100" b="1" dirty="0">
              <a:latin typeface="Copperplate Gothic Bold" pitchFamily="34" charset="0"/>
            </a:endParaRPr>
          </a:p>
        </p:txBody>
      </p:sp>
    </p:spTree>
    <p:extLst>
      <p:ext uri="{BB962C8B-B14F-4D97-AF65-F5344CB8AC3E}">
        <p14:creationId xmlns:p14="http://schemas.microsoft.com/office/powerpoint/2010/main" val="23347807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rmAutofit/>
          </a:bodyPr>
          <a:lstStyle/>
          <a:p>
            <a:r>
              <a:rPr lang="en-ZA" sz="2800" b="1" dirty="0"/>
              <a:t>Economic Transformation and Environmental Sustainability </a:t>
            </a:r>
            <a:endParaRPr lang="en-ZA" sz="2800" dirty="0"/>
          </a:p>
        </p:txBody>
      </p:sp>
      <p:sp>
        <p:nvSpPr>
          <p:cNvPr id="3" name="Content Placeholder 2"/>
          <p:cNvSpPr>
            <a:spLocks noGrp="1"/>
          </p:cNvSpPr>
          <p:nvPr>
            <p:ph idx="1"/>
          </p:nvPr>
        </p:nvSpPr>
        <p:spPr>
          <a:xfrm>
            <a:off x="457200" y="1600200"/>
            <a:ext cx="8229600" cy="5069160"/>
          </a:xfrm>
        </p:spPr>
        <p:txBody>
          <a:bodyPr>
            <a:normAutofit fontScale="62500" lnSpcReduction="20000"/>
          </a:bodyPr>
          <a:lstStyle/>
          <a:p>
            <a:pPr algn="just"/>
            <a:r>
              <a:rPr lang="en-ZA" dirty="0"/>
              <a:t>S</a:t>
            </a:r>
            <a:r>
              <a:rPr lang="en-ZA" dirty="0" smtClean="0"/>
              <a:t>ustainability</a:t>
            </a:r>
            <a:r>
              <a:rPr lang="en-ZA" dirty="0"/>
              <a:t>,’ defined by the </a:t>
            </a:r>
            <a:r>
              <a:rPr lang="en-ZA" dirty="0" err="1"/>
              <a:t>Brundtland</a:t>
            </a:r>
            <a:r>
              <a:rPr lang="en-ZA" dirty="0"/>
              <a:t> Commission report of 1987 as development that meets the needs of the present generation without compromising the ability of future generations to meet their own needs.</a:t>
            </a:r>
          </a:p>
          <a:p>
            <a:pPr marL="0" indent="0" algn="just">
              <a:buNone/>
            </a:pPr>
            <a:endParaRPr lang="en-ZA" dirty="0"/>
          </a:p>
          <a:p>
            <a:pPr algn="just"/>
            <a:r>
              <a:rPr lang="en-ZA" dirty="0"/>
              <a:t>Sustainable human development puts people at the centre of the development process, and its central tenet involves the creation of an enabling environment where people can enjoy long, healthy and creative lives.</a:t>
            </a:r>
          </a:p>
          <a:p>
            <a:pPr algn="just"/>
            <a:endParaRPr lang="en-ZA" dirty="0"/>
          </a:p>
          <a:p>
            <a:pPr algn="just"/>
            <a:r>
              <a:rPr lang="en-ZA" dirty="0"/>
              <a:t>The global Human Development Report, 1994 added the gender dimension defining SHD as follows (UNDP, 1995: 4):</a:t>
            </a:r>
          </a:p>
          <a:p>
            <a:pPr marL="0" indent="0" algn="just">
              <a:buNone/>
            </a:pPr>
            <a:r>
              <a:rPr lang="en-ZA" dirty="0"/>
              <a:t>	</a:t>
            </a:r>
            <a:r>
              <a:rPr lang="en-ZA" i="1" dirty="0"/>
              <a:t>Sustainable human development is pro-people, pro-jobs, and 	pro-	nature. It gives the highest priority to poverty reduction, productive 	employment, social integration, and environmental regeneration. It 	brings </a:t>
            </a:r>
            <a:r>
              <a:rPr lang="en-ZA" i="1" dirty="0" smtClean="0"/>
              <a:t>	human </a:t>
            </a:r>
            <a:r>
              <a:rPr lang="en-ZA" i="1" dirty="0"/>
              <a:t>numbers into balance with the coping capacities of 	societies and the </a:t>
            </a:r>
            <a:r>
              <a:rPr lang="en-ZA" i="1" dirty="0" smtClean="0"/>
              <a:t>	carrying </a:t>
            </a:r>
            <a:r>
              <a:rPr lang="en-ZA" i="1" dirty="0"/>
              <a:t>capacities of nature … It also recognizes 	that not much can be </a:t>
            </a:r>
            <a:r>
              <a:rPr lang="en-ZA" i="1" dirty="0" smtClean="0"/>
              <a:t>achieved </a:t>
            </a:r>
            <a:r>
              <a:rPr lang="en-ZA" i="1" dirty="0"/>
              <a:t>without a dramatic improvement </a:t>
            </a:r>
            <a:r>
              <a:rPr lang="en-ZA" i="1" dirty="0" smtClean="0"/>
              <a:t>	in the </a:t>
            </a:r>
            <a:r>
              <a:rPr lang="en-ZA" i="1" dirty="0"/>
              <a:t>status of women and </a:t>
            </a:r>
            <a:r>
              <a:rPr lang="en-ZA" i="1" dirty="0" smtClean="0"/>
              <a:t>the </a:t>
            </a:r>
            <a:r>
              <a:rPr lang="en-ZA" i="1" dirty="0"/>
              <a:t>opening of all </a:t>
            </a:r>
            <a:r>
              <a:rPr lang="en-ZA" i="1" dirty="0" smtClean="0"/>
              <a:t>opportunities to 	women</a:t>
            </a:r>
            <a:r>
              <a:rPr lang="en-ZA" i="1" dirty="0"/>
              <a:t>.</a:t>
            </a:r>
          </a:p>
          <a:p>
            <a:endParaRPr lang="en-ZA" dirty="0" smtClean="0"/>
          </a:p>
        </p:txBody>
      </p:sp>
    </p:spTree>
    <p:extLst>
      <p:ext uri="{BB962C8B-B14F-4D97-AF65-F5344CB8AC3E}">
        <p14:creationId xmlns:p14="http://schemas.microsoft.com/office/powerpoint/2010/main" val="1542498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552728"/>
          </a:xfrm>
        </p:spPr>
        <p:txBody>
          <a:bodyPr>
            <a:normAutofit fontScale="62500" lnSpcReduction="20000"/>
          </a:bodyPr>
          <a:lstStyle/>
          <a:p>
            <a:pPr algn="just"/>
            <a:r>
              <a:rPr lang="en-ZA" dirty="0"/>
              <a:t>The Human Development Report, 1996 elaborated on the concept, adding </a:t>
            </a:r>
            <a:r>
              <a:rPr lang="en-ZA" dirty="0" smtClean="0"/>
              <a:t>further concepts </a:t>
            </a:r>
            <a:r>
              <a:rPr lang="en-ZA" dirty="0"/>
              <a:t>as follows (UNDP, </a:t>
            </a:r>
            <a:r>
              <a:rPr lang="en-ZA" dirty="0" smtClean="0"/>
              <a:t>1997):</a:t>
            </a:r>
          </a:p>
          <a:p>
            <a:pPr marL="571500" indent="-571500" algn="just">
              <a:buFont typeface="+mj-lt"/>
              <a:buAutoNum type="romanLcPeriod"/>
            </a:pPr>
            <a:endParaRPr lang="en-ZA" dirty="0" smtClean="0"/>
          </a:p>
          <a:p>
            <a:pPr marL="571500" indent="-571500" algn="just">
              <a:buFont typeface="+mj-lt"/>
              <a:buAutoNum type="romanLcPeriod"/>
            </a:pPr>
            <a:r>
              <a:rPr lang="en-ZA" dirty="0" smtClean="0"/>
              <a:t>Empowerment </a:t>
            </a:r>
            <a:r>
              <a:rPr lang="en-ZA" dirty="0"/>
              <a:t>– the expansion of people’s capabilities.</a:t>
            </a:r>
          </a:p>
          <a:p>
            <a:pPr marL="571500" indent="-571500" algn="just">
              <a:buFont typeface="+mj-lt"/>
              <a:buAutoNum type="romanLcPeriod"/>
            </a:pPr>
            <a:r>
              <a:rPr lang="en-ZA" dirty="0" smtClean="0"/>
              <a:t>Co-operation </a:t>
            </a:r>
            <a:r>
              <a:rPr lang="en-ZA" dirty="0"/>
              <a:t>– the acknowledgement that a sense of belonging </a:t>
            </a:r>
            <a:r>
              <a:rPr lang="en-ZA" dirty="0" smtClean="0"/>
              <a:t>brings personal </a:t>
            </a:r>
            <a:r>
              <a:rPr lang="en-ZA" dirty="0"/>
              <a:t>fulfilment, a source of well-being, enjoyment, purpose and </a:t>
            </a:r>
            <a:r>
              <a:rPr lang="en-ZA" dirty="0" smtClean="0"/>
              <a:t>meaning. In </a:t>
            </a:r>
            <a:r>
              <a:rPr lang="en-ZA" dirty="0"/>
              <a:t>that case human development embraces ways in which individuals </a:t>
            </a:r>
            <a:r>
              <a:rPr lang="en-ZA" dirty="0" smtClean="0"/>
              <a:t>cooperate and </a:t>
            </a:r>
            <a:r>
              <a:rPr lang="en-ZA" dirty="0"/>
              <a:t>interact.</a:t>
            </a:r>
          </a:p>
          <a:p>
            <a:pPr marL="571500" indent="-571500" algn="just">
              <a:buFont typeface="+mj-lt"/>
              <a:buAutoNum type="romanLcPeriod"/>
            </a:pPr>
            <a:r>
              <a:rPr lang="en-ZA" dirty="0" smtClean="0"/>
              <a:t>Equity </a:t>
            </a:r>
            <a:r>
              <a:rPr lang="en-ZA" dirty="0"/>
              <a:t>– capabilities and opportunities, and not only income, all of </a:t>
            </a:r>
            <a:r>
              <a:rPr lang="en-ZA" dirty="0" smtClean="0"/>
              <a:t>which should </a:t>
            </a:r>
            <a:r>
              <a:rPr lang="en-ZA" dirty="0"/>
              <a:t>be accessible and attained by all.</a:t>
            </a:r>
          </a:p>
          <a:p>
            <a:pPr marL="571500" indent="-571500" algn="just">
              <a:buFont typeface="+mj-lt"/>
              <a:buAutoNum type="romanLcPeriod"/>
            </a:pPr>
            <a:r>
              <a:rPr lang="en-ZA" dirty="0" smtClean="0"/>
              <a:t>Sustainability </a:t>
            </a:r>
            <a:r>
              <a:rPr lang="en-ZA" dirty="0"/>
              <a:t>– meeting the needs of the present generation </a:t>
            </a:r>
            <a:r>
              <a:rPr lang="en-ZA" dirty="0" smtClean="0"/>
              <a:t>without compromising </a:t>
            </a:r>
            <a:r>
              <a:rPr lang="en-ZA" dirty="0"/>
              <a:t>the ability of future generations to meet their own needs.</a:t>
            </a:r>
          </a:p>
          <a:p>
            <a:pPr marL="571500" indent="-571500" algn="just">
              <a:buFont typeface="+mj-lt"/>
              <a:buAutoNum type="romanLcPeriod"/>
            </a:pPr>
            <a:r>
              <a:rPr lang="en-ZA" dirty="0" smtClean="0"/>
              <a:t>Security </a:t>
            </a:r>
            <a:r>
              <a:rPr lang="en-ZA" dirty="0"/>
              <a:t>(especially of livelihoods) – freedom from threats like </a:t>
            </a:r>
            <a:r>
              <a:rPr lang="en-ZA" dirty="0" smtClean="0"/>
              <a:t>disease, repression</a:t>
            </a:r>
            <a:r>
              <a:rPr lang="en-ZA" dirty="0"/>
              <a:t>, or dislocations</a:t>
            </a:r>
            <a:r>
              <a:rPr lang="en-ZA" dirty="0" smtClean="0"/>
              <a:t>.</a:t>
            </a:r>
          </a:p>
          <a:p>
            <a:pPr marL="0" indent="0" algn="just">
              <a:buNone/>
            </a:pPr>
            <a:endParaRPr lang="en-ZA" dirty="0" smtClean="0"/>
          </a:p>
          <a:p>
            <a:pPr algn="just"/>
            <a:r>
              <a:rPr lang="en-ZA" dirty="0"/>
              <a:t>This way of looking at development has implications in terms of the role of </a:t>
            </a:r>
            <a:r>
              <a:rPr lang="en-ZA" dirty="0" smtClean="0"/>
              <a:t>the State</a:t>
            </a:r>
            <a:r>
              <a:rPr lang="en-ZA" dirty="0"/>
              <a:t>. </a:t>
            </a:r>
            <a:endParaRPr lang="en-ZA" dirty="0" smtClean="0"/>
          </a:p>
          <a:p>
            <a:pPr algn="just"/>
            <a:endParaRPr lang="en-ZA" dirty="0" smtClean="0"/>
          </a:p>
          <a:p>
            <a:pPr algn="just"/>
            <a:r>
              <a:rPr lang="en-ZA" dirty="0" smtClean="0"/>
              <a:t>Under </a:t>
            </a:r>
            <a:r>
              <a:rPr lang="en-ZA" dirty="0"/>
              <a:t>the human development strategy, the State ought to play a </a:t>
            </a:r>
            <a:r>
              <a:rPr lang="en-ZA" dirty="0" smtClean="0"/>
              <a:t>leading and </a:t>
            </a:r>
            <a:r>
              <a:rPr lang="en-ZA" dirty="0"/>
              <a:t>strategic role in expanding capabilities and opportunities, and in </a:t>
            </a:r>
            <a:r>
              <a:rPr lang="en-ZA" dirty="0" smtClean="0"/>
              <a:t>ensuring that </a:t>
            </a:r>
            <a:r>
              <a:rPr lang="en-ZA" dirty="0"/>
              <a:t>growth is broad-based and inclusive (shared). </a:t>
            </a:r>
            <a:endParaRPr lang="en-ZA" dirty="0" smtClean="0"/>
          </a:p>
        </p:txBody>
      </p:sp>
    </p:spTree>
    <p:extLst>
      <p:ext uri="{BB962C8B-B14F-4D97-AF65-F5344CB8AC3E}">
        <p14:creationId xmlns:p14="http://schemas.microsoft.com/office/powerpoint/2010/main" val="1718414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normAutofit fontScale="77500" lnSpcReduction="20000"/>
          </a:bodyPr>
          <a:lstStyle/>
          <a:p>
            <a:pPr>
              <a:buFontTx/>
              <a:buNone/>
            </a:pPr>
            <a:r>
              <a:rPr lang="en-US" dirty="0"/>
              <a:t>The principles guiding the </a:t>
            </a:r>
            <a:r>
              <a:rPr lang="en-US" dirty="0" smtClean="0"/>
              <a:t>SHD </a:t>
            </a:r>
            <a:r>
              <a:rPr lang="en-US" dirty="0"/>
              <a:t>therefore include the following:</a:t>
            </a:r>
          </a:p>
          <a:p>
            <a:pPr>
              <a:buFontTx/>
              <a:buNone/>
            </a:pPr>
            <a:endParaRPr lang="en-US" dirty="0"/>
          </a:p>
          <a:p>
            <a:r>
              <a:rPr lang="en-US" dirty="0"/>
              <a:t>Ethical development that does not violate human rights;</a:t>
            </a:r>
          </a:p>
          <a:p>
            <a:r>
              <a:rPr lang="en-US" dirty="0"/>
              <a:t>Equity - less disparities between groups;</a:t>
            </a:r>
          </a:p>
          <a:p>
            <a:r>
              <a:rPr lang="en-US" dirty="0"/>
              <a:t>Inclusion – broad-based approach to growth and development;</a:t>
            </a:r>
          </a:p>
          <a:p>
            <a:r>
              <a:rPr lang="en-US" dirty="0"/>
              <a:t>Human security – promotion of stability and minimization of the vulnerability of people;</a:t>
            </a:r>
          </a:p>
          <a:p>
            <a:r>
              <a:rPr lang="en-US" dirty="0"/>
              <a:t>Sustainability - less environmental destruction;</a:t>
            </a:r>
          </a:p>
          <a:p>
            <a:r>
              <a:rPr lang="en-US" dirty="0"/>
              <a:t>Human development - no poverty and deprivation</a:t>
            </a:r>
            <a:r>
              <a:rPr lang="en-US" dirty="0" smtClean="0"/>
              <a:t>.</a:t>
            </a:r>
            <a:endParaRPr lang="en-US" dirty="0"/>
          </a:p>
        </p:txBody>
      </p:sp>
    </p:spTree>
    <p:extLst>
      <p:ext uri="{BB962C8B-B14F-4D97-AF65-F5344CB8AC3E}">
        <p14:creationId xmlns:p14="http://schemas.microsoft.com/office/powerpoint/2010/main" val="18430466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480720"/>
          </a:xfrm>
        </p:spPr>
        <p:txBody>
          <a:bodyPr>
            <a:normAutofit fontScale="55000" lnSpcReduction="20000"/>
          </a:bodyPr>
          <a:lstStyle/>
          <a:p>
            <a:pPr algn="just"/>
            <a:r>
              <a:rPr lang="en-ZA" dirty="0"/>
              <a:t>Economic transformation is a widely promoted development priority, but issues of environmental sustainability and climate resilience not been fully integrated into the economic transformation discourse. </a:t>
            </a:r>
          </a:p>
          <a:p>
            <a:pPr marL="0" indent="0" algn="just">
              <a:buNone/>
            </a:pPr>
            <a:endParaRPr lang="en-ZA" dirty="0"/>
          </a:p>
          <a:p>
            <a:pPr algn="just"/>
            <a:r>
              <a:rPr lang="en-ZA" dirty="0"/>
              <a:t>Evidence of the impact of social and economic transformation based on synthetic inputs on the sustainability of the environment is clearly negative. </a:t>
            </a:r>
            <a:endParaRPr lang="en-ZA" dirty="0" smtClean="0"/>
          </a:p>
          <a:p>
            <a:pPr marL="0" indent="0" algn="just">
              <a:buNone/>
            </a:pPr>
            <a:endParaRPr lang="en-ZA" dirty="0"/>
          </a:p>
          <a:p>
            <a:pPr algn="just"/>
            <a:r>
              <a:rPr lang="en-ZA" dirty="0" smtClean="0"/>
              <a:t>Evidence also shows that environmental </a:t>
            </a:r>
            <a:r>
              <a:rPr lang="en-ZA" dirty="0"/>
              <a:t>degradation is inherent in unregulated economic development. </a:t>
            </a:r>
            <a:endParaRPr lang="en-ZA" dirty="0" smtClean="0"/>
          </a:p>
          <a:p>
            <a:pPr marL="0" indent="0" algn="just">
              <a:buNone/>
            </a:pPr>
            <a:endParaRPr lang="en-ZA" dirty="0"/>
          </a:p>
          <a:p>
            <a:pPr algn="just"/>
            <a:r>
              <a:rPr lang="en-ZA" dirty="0" smtClean="0"/>
              <a:t>Threats </a:t>
            </a:r>
            <a:r>
              <a:rPr lang="en-ZA" dirty="0"/>
              <a:t>to sustainable development from climate change and other forms of environmental degradation mean that economic transformation strategies need to incorporate measures to sustain the natural resource base on which future development depends. </a:t>
            </a:r>
            <a:endParaRPr lang="en-ZA" dirty="0" smtClean="0"/>
          </a:p>
          <a:p>
            <a:pPr marL="0" indent="0" algn="just">
              <a:buNone/>
            </a:pPr>
            <a:endParaRPr lang="en-ZA" dirty="0"/>
          </a:p>
          <a:p>
            <a:pPr algn="just"/>
            <a:r>
              <a:rPr lang="en-ZA" dirty="0" smtClean="0"/>
              <a:t>Agriculture, the source of livelihood to 70% of the population in SSA, is the </a:t>
            </a:r>
            <a:r>
              <a:rPr lang="en-ZA" dirty="0"/>
              <a:t>most affected by climate change. </a:t>
            </a:r>
            <a:endParaRPr lang="en-ZA" dirty="0" smtClean="0"/>
          </a:p>
          <a:p>
            <a:pPr marL="0" indent="0" algn="just">
              <a:buNone/>
            </a:pPr>
            <a:endParaRPr lang="en-ZA" dirty="0"/>
          </a:p>
          <a:p>
            <a:pPr algn="just"/>
            <a:r>
              <a:rPr lang="en-ZA" dirty="0" smtClean="0"/>
              <a:t>Hence, policy </a:t>
            </a:r>
            <a:r>
              <a:rPr lang="en-ZA" dirty="0"/>
              <a:t>makers must consider how to integrate environmental and economic development </a:t>
            </a:r>
            <a:r>
              <a:rPr lang="en-ZA" dirty="0" smtClean="0"/>
              <a:t>objectives beyond identifying </a:t>
            </a:r>
            <a:r>
              <a:rPr lang="en-ZA" dirty="0"/>
              <a:t>costs to the environment and managing </a:t>
            </a:r>
            <a:r>
              <a:rPr lang="en-ZA" dirty="0" smtClean="0"/>
              <a:t>these – need for innovative </a:t>
            </a:r>
            <a:r>
              <a:rPr lang="en-ZA" dirty="0"/>
              <a:t>thinking </a:t>
            </a:r>
            <a:r>
              <a:rPr lang="en-ZA" dirty="0" smtClean="0"/>
              <a:t>to </a:t>
            </a:r>
            <a:r>
              <a:rPr lang="en-ZA" dirty="0"/>
              <a:t>achieve a “green transformation</a:t>
            </a:r>
            <a:r>
              <a:rPr lang="en-ZA" dirty="0" smtClean="0"/>
              <a:t>” - </a:t>
            </a:r>
            <a:r>
              <a:rPr lang="en-ZA" dirty="0"/>
              <a:t>“improved human well-being and social equity, while significantly reducing environmental risks and ecological scarcities</a:t>
            </a:r>
            <a:r>
              <a:rPr lang="en-ZA" dirty="0" smtClean="0"/>
              <a:t>”. </a:t>
            </a:r>
            <a:endParaRPr lang="en-ZA" dirty="0"/>
          </a:p>
          <a:p>
            <a:pPr marL="0" indent="0" algn="just">
              <a:buNone/>
            </a:pPr>
            <a:endParaRPr lang="en-ZA" dirty="0"/>
          </a:p>
          <a:p>
            <a:pPr algn="just"/>
            <a:r>
              <a:rPr lang="en-ZA" dirty="0" smtClean="0"/>
              <a:t>‘Green </a:t>
            </a:r>
            <a:r>
              <a:rPr lang="en-ZA" dirty="0"/>
              <a:t>economy</a:t>
            </a:r>
            <a:r>
              <a:rPr lang="en-ZA" dirty="0" smtClean="0"/>
              <a:t>’, </a:t>
            </a:r>
            <a:r>
              <a:rPr lang="en-ZA" dirty="0"/>
              <a:t>‘green growth</a:t>
            </a:r>
            <a:r>
              <a:rPr lang="en-ZA" dirty="0" smtClean="0"/>
              <a:t>’, green jobs discourse </a:t>
            </a:r>
            <a:r>
              <a:rPr lang="en-ZA" dirty="0"/>
              <a:t>is moving to the </a:t>
            </a:r>
            <a:r>
              <a:rPr lang="en-ZA" dirty="0" err="1"/>
              <a:t>center</a:t>
            </a:r>
            <a:r>
              <a:rPr lang="en-ZA" dirty="0"/>
              <a:t> of many national development strategies. </a:t>
            </a:r>
          </a:p>
        </p:txBody>
      </p:sp>
    </p:spTree>
    <p:extLst>
      <p:ext uri="{BB962C8B-B14F-4D97-AF65-F5344CB8AC3E}">
        <p14:creationId xmlns:p14="http://schemas.microsoft.com/office/powerpoint/2010/main" val="25376923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algn="just"/>
            <a:r>
              <a:rPr lang="en-ZA" dirty="0" smtClean="0"/>
              <a:t>As UNCTAD put it, </a:t>
            </a:r>
            <a:r>
              <a:rPr lang="en-ZA" dirty="0"/>
              <a:t>“...achieving sustainable development in Africa requires deliberate, concerted and proactive measures to promote structural transformation and the relative decoupling of natural resource use and environmental impact from the growth process</a:t>
            </a:r>
            <a:r>
              <a:rPr lang="en-ZA" dirty="0" smtClean="0"/>
              <a:t>”. </a:t>
            </a:r>
            <a:endParaRPr lang="en-ZA" dirty="0"/>
          </a:p>
        </p:txBody>
      </p:sp>
    </p:spTree>
    <p:extLst>
      <p:ext uri="{BB962C8B-B14F-4D97-AF65-F5344CB8AC3E}">
        <p14:creationId xmlns:p14="http://schemas.microsoft.com/office/powerpoint/2010/main" val="807379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48072"/>
          </a:xfrm>
        </p:spPr>
        <p:txBody>
          <a:bodyPr>
            <a:normAutofit/>
          </a:bodyPr>
          <a:lstStyle/>
          <a:p>
            <a:r>
              <a:rPr lang="en-ZA" sz="2800" b="1" dirty="0" smtClean="0"/>
              <a:t>Structural Regression in Zimbabwe</a:t>
            </a:r>
            <a:endParaRPr lang="en-ZA" sz="2800" dirty="0"/>
          </a:p>
        </p:txBody>
      </p:sp>
      <p:sp>
        <p:nvSpPr>
          <p:cNvPr id="3" name="Content Placeholder 2"/>
          <p:cNvSpPr>
            <a:spLocks noGrp="1"/>
          </p:cNvSpPr>
          <p:nvPr>
            <p:ph idx="1"/>
          </p:nvPr>
        </p:nvSpPr>
        <p:spPr>
          <a:xfrm>
            <a:off x="107504" y="692696"/>
            <a:ext cx="8856984" cy="6048672"/>
          </a:xfrm>
        </p:spPr>
        <p:txBody>
          <a:bodyPr>
            <a:normAutofit fontScale="62500" lnSpcReduction="20000"/>
          </a:bodyPr>
          <a:lstStyle/>
          <a:p>
            <a:pPr marL="0" indent="0" algn="just">
              <a:buNone/>
            </a:pPr>
            <a:r>
              <a:rPr lang="en-ZA" dirty="0" smtClean="0"/>
              <a:t>Since independence in 1980, Zimbabwe has implemented no less than 15 economic blueprints:</a:t>
            </a:r>
          </a:p>
          <a:p>
            <a:pPr marL="1076325" lvl="0" indent="-546100" algn="just">
              <a:buFont typeface="Wingdings" pitchFamily="2" charset="2"/>
              <a:buChar char="v"/>
            </a:pPr>
            <a:r>
              <a:rPr lang="en-GB" dirty="0" smtClean="0"/>
              <a:t>Growth </a:t>
            </a:r>
            <a:r>
              <a:rPr lang="en-GB" dirty="0"/>
              <a:t>with Equity (1981);</a:t>
            </a:r>
            <a:endParaRPr lang="en-ZA" dirty="0"/>
          </a:p>
          <a:p>
            <a:pPr marL="1076325" lvl="0" indent="-546100" algn="just">
              <a:buFont typeface="Wingdings" pitchFamily="2" charset="2"/>
              <a:buChar char="v"/>
            </a:pPr>
            <a:r>
              <a:rPr lang="en-GB" dirty="0"/>
              <a:t>Transitional National Development Plan (1982-1985);</a:t>
            </a:r>
            <a:endParaRPr lang="en-ZA" dirty="0"/>
          </a:p>
          <a:p>
            <a:pPr marL="1076325" lvl="0" indent="-546100" algn="just">
              <a:buFont typeface="Wingdings" pitchFamily="2" charset="2"/>
              <a:buChar char="v"/>
            </a:pPr>
            <a:r>
              <a:rPr lang="en-GB" dirty="0"/>
              <a:t>First Five Year National Development Plan (1986-1990);</a:t>
            </a:r>
            <a:endParaRPr lang="en-ZA" dirty="0"/>
          </a:p>
          <a:p>
            <a:pPr marL="1076325" lvl="0" indent="-546100" algn="just">
              <a:buFont typeface="Wingdings" pitchFamily="2" charset="2"/>
              <a:buChar char="v"/>
            </a:pPr>
            <a:r>
              <a:rPr lang="en-GB" dirty="0" smtClean="0"/>
              <a:t>Economic Structural Adjustment Programme (ESAP) </a:t>
            </a:r>
            <a:r>
              <a:rPr lang="en-GB" dirty="0"/>
              <a:t>(1991-1996);</a:t>
            </a:r>
            <a:endParaRPr lang="en-ZA" dirty="0"/>
          </a:p>
          <a:p>
            <a:pPr marL="1076325" lvl="0" indent="-546100" algn="just">
              <a:buFont typeface="Wingdings" pitchFamily="2" charset="2"/>
              <a:buChar char="v"/>
            </a:pPr>
            <a:r>
              <a:rPr lang="en-GB" dirty="0"/>
              <a:t>ZIMPREST (1996-2000</a:t>
            </a:r>
            <a:r>
              <a:rPr lang="en-GB" dirty="0" smtClean="0"/>
              <a:t>);</a:t>
            </a:r>
          </a:p>
          <a:p>
            <a:pPr marL="1076325" lvl="0" indent="-546100" algn="just">
              <a:buFont typeface="Wingdings" pitchFamily="2" charset="2"/>
              <a:buChar char="v"/>
            </a:pPr>
            <a:r>
              <a:rPr lang="en-GB" dirty="0" smtClean="0"/>
              <a:t>Millennium </a:t>
            </a:r>
            <a:r>
              <a:rPr lang="en-GB" dirty="0"/>
              <a:t>Economic Recovery Programme (MERP) , 2001-02; </a:t>
            </a:r>
            <a:endParaRPr lang="en-ZA" dirty="0"/>
          </a:p>
          <a:p>
            <a:pPr marL="1076325" indent="-546100" algn="just">
              <a:buFont typeface="Wingdings" pitchFamily="2" charset="2"/>
              <a:buChar char="v"/>
            </a:pPr>
            <a:r>
              <a:rPr lang="en-GB" dirty="0"/>
              <a:t>Ten Point Plan based on Agriculture (</a:t>
            </a:r>
            <a:r>
              <a:rPr lang="en-GB" dirty="0" smtClean="0"/>
              <a:t>2002);</a:t>
            </a:r>
            <a:endParaRPr lang="en-ZA" dirty="0"/>
          </a:p>
          <a:p>
            <a:pPr marL="1076325" lvl="0" indent="-546100" algn="just">
              <a:buFont typeface="Wingdings" pitchFamily="2" charset="2"/>
              <a:buChar char="v"/>
            </a:pPr>
            <a:r>
              <a:rPr lang="en-GB" dirty="0" smtClean="0"/>
              <a:t>National Economic Revival Programme (NERP) (2003);</a:t>
            </a:r>
            <a:endParaRPr lang="en-ZA" dirty="0" smtClean="0"/>
          </a:p>
          <a:p>
            <a:pPr marL="1076325" lvl="0" indent="-546100" algn="just">
              <a:buFont typeface="Wingdings" pitchFamily="2" charset="2"/>
              <a:buChar char="v"/>
            </a:pPr>
            <a:r>
              <a:rPr lang="en-GB" dirty="0" smtClean="0"/>
              <a:t>Macroeconomic </a:t>
            </a:r>
            <a:r>
              <a:rPr lang="en-GB" dirty="0"/>
              <a:t>Policy Framework (2005-2006);</a:t>
            </a:r>
            <a:endParaRPr lang="en-ZA" dirty="0"/>
          </a:p>
          <a:p>
            <a:pPr marL="1076325" lvl="0" indent="-546100" algn="just">
              <a:buFont typeface="Wingdings" pitchFamily="2" charset="2"/>
              <a:buChar char="v"/>
            </a:pPr>
            <a:r>
              <a:rPr lang="en-GB" dirty="0"/>
              <a:t>National Economic Development Priority Programme (NEDPP) (2007</a:t>
            </a:r>
            <a:r>
              <a:rPr lang="en-GB" dirty="0" smtClean="0"/>
              <a:t>);</a:t>
            </a:r>
          </a:p>
          <a:p>
            <a:pPr marL="1076325" lvl="0" indent="-546100" algn="just">
              <a:buFont typeface="Wingdings" pitchFamily="2" charset="2"/>
              <a:buChar char="v"/>
            </a:pPr>
            <a:r>
              <a:rPr lang="en-GB" dirty="0" smtClean="0"/>
              <a:t>Zimbabwe Economic Development Strategy (ZEDS) (2008)(aborted at Conception);</a:t>
            </a:r>
            <a:endParaRPr lang="en-ZA" dirty="0"/>
          </a:p>
          <a:p>
            <a:pPr marL="1076325" lvl="0" indent="-546100" algn="just">
              <a:buFont typeface="Wingdings" pitchFamily="2" charset="2"/>
              <a:buChar char="v"/>
            </a:pPr>
            <a:r>
              <a:rPr lang="en-GB" dirty="0"/>
              <a:t>Short Term Economic Recovery Programme (STERP I) (2009-10); </a:t>
            </a:r>
            <a:endParaRPr lang="en-ZA" dirty="0"/>
          </a:p>
          <a:p>
            <a:pPr marL="1076325" lvl="0" indent="-546100" algn="just">
              <a:buFont typeface="Wingdings" pitchFamily="2" charset="2"/>
              <a:buChar char="v"/>
            </a:pPr>
            <a:r>
              <a:rPr lang="en-GB" dirty="0"/>
              <a:t>Short Term Economic Recovery Programme (STERP II) (2010-12</a:t>
            </a:r>
            <a:r>
              <a:rPr lang="en-GB" dirty="0" smtClean="0"/>
              <a:t>);</a:t>
            </a:r>
            <a:endParaRPr lang="en-ZA" dirty="0"/>
          </a:p>
          <a:p>
            <a:pPr marL="1076325" indent="-546100" algn="just">
              <a:buFont typeface="Wingdings" pitchFamily="2" charset="2"/>
              <a:buChar char="v"/>
            </a:pPr>
            <a:r>
              <a:rPr lang="en-ZA" dirty="0" smtClean="0"/>
              <a:t>Medium Term Plan (2011-15);</a:t>
            </a:r>
          </a:p>
          <a:p>
            <a:pPr marL="1076325" indent="-546100" algn="just">
              <a:buFont typeface="Wingdings" pitchFamily="2" charset="2"/>
              <a:buChar char="v"/>
            </a:pPr>
            <a:r>
              <a:rPr lang="en-ZA" dirty="0" err="1" smtClean="0"/>
              <a:t>ZimAsset</a:t>
            </a:r>
            <a:r>
              <a:rPr lang="en-ZA" dirty="0" smtClean="0"/>
              <a:t>, </a:t>
            </a:r>
            <a:r>
              <a:rPr lang="en-ZA" sz="3300" dirty="0" smtClean="0"/>
              <a:t>October 2013- December 2018 &amp;</a:t>
            </a:r>
            <a:r>
              <a:rPr lang="en-ZA" dirty="0" smtClean="0"/>
              <a:t> </a:t>
            </a:r>
            <a:r>
              <a:rPr lang="en-ZA" dirty="0"/>
              <a:t>Ten-Point </a:t>
            </a:r>
            <a:r>
              <a:rPr lang="en-ZA" dirty="0" smtClean="0"/>
              <a:t>Plan, </a:t>
            </a:r>
            <a:r>
              <a:rPr lang="en-ZA" dirty="0"/>
              <a:t>August 2015 </a:t>
            </a:r>
          </a:p>
          <a:p>
            <a:pPr marL="1076325" indent="-546100" algn="just">
              <a:buFont typeface="Wingdings" pitchFamily="2" charset="2"/>
              <a:buChar char="v"/>
            </a:pPr>
            <a:r>
              <a:rPr lang="en-ZA" sz="3300" dirty="0" smtClean="0"/>
              <a:t>I-PRSP (2016-18) </a:t>
            </a:r>
            <a:r>
              <a:rPr lang="en-ZA" dirty="0"/>
              <a:t>&amp; Sustainable Development Goals (SDGs), 2016-2030</a:t>
            </a:r>
            <a:r>
              <a:rPr lang="en-ZA" sz="2400" dirty="0"/>
              <a:t>. </a:t>
            </a:r>
            <a:endParaRPr lang="en-ZA" sz="3300" dirty="0"/>
          </a:p>
        </p:txBody>
      </p:sp>
    </p:spTree>
    <p:extLst>
      <p:ext uri="{BB962C8B-B14F-4D97-AF65-F5344CB8AC3E}">
        <p14:creationId xmlns:p14="http://schemas.microsoft.com/office/powerpoint/2010/main" val="17951809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smtClean="0"/>
              <a:t>Mining drives export recovery post-2009 (contribution to export growth - %) - one cylinder is firing (mining)</a:t>
            </a:r>
            <a:endParaRPr lang="en-ZA" sz="2800" b="1"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600200"/>
            <a:ext cx="8784976" cy="514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4336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a:t>External </a:t>
            </a:r>
            <a:r>
              <a:rPr lang="en-ZA" sz="2800" b="1" dirty="0" smtClean="0"/>
              <a:t>trade</a:t>
            </a:r>
            <a:endParaRPr lang="en-ZA" sz="2800" dirty="0"/>
          </a:p>
        </p:txBody>
      </p:sp>
      <p:sp>
        <p:nvSpPr>
          <p:cNvPr id="3" name="Content Placeholder 2"/>
          <p:cNvSpPr>
            <a:spLocks noGrp="1"/>
          </p:cNvSpPr>
          <p:nvPr>
            <p:ph sz="quarter" idx="1"/>
          </p:nvPr>
        </p:nvSpPr>
        <p:spPr>
          <a:xfrm>
            <a:off x="301752" y="1527048"/>
            <a:ext cx="8503920" cy="5330952"/>
          </a:xfrm>
        </p:spPr>
        <p:txBody>
          <a:bodyPr>
            <a:normAutofit fontScale="62500" lnSpcReduction="20000"/>
          </a:bodyPr>
          <a:lstStyle/>
          <a:p>
            <a:pPr algn="just"/>
            <a:r>
              <a:rPr lang="en-ZA" dirty="0" smtClean="0"/>
              <a:t>Exports </a:t>
            </a:r>
            <a:r>
              <a:rPr lang="en-ZA" dirty="0"/>
              <a:t>are projected at US$3.4 </a:t>
            </a:r>
            <a:r>
              <a:rPr lang="en-ZA" dirty="0" smtClean="0"/>
              <a:t>billion in 2015, </a:t>
            </a:r>
            <a:r>
              <a:rPr lang="en-ZA" dirty="0"/>
              <a:t>against imports of US$6.3 billion, </a:t>
            </a:r>
            <a:r>
              <a:rPr lang="en-ZA" dirty="0" smtClean="0"/>
              <a:t>resulting in </a:t>
            </a:r>
            <a:r>
              <a:rPr lang="en-ZA" dirty="0"/>
              <a:t>a trade deficit of US$2.9 </a:t>
            </a:r>
            <a:r>
              <a:rPr lang="en-ZA" dirty="0" smtClean="0"/>
              <a:t>billion compared to US$2.7 billion in 2014. </a:t>
            </a:r>
            <a:endParaRPr lang="en-ZA" dirty="0"/>
          </a:p>
          <a:p>
            <a:pPr marL="0" indent="0" algn="just">
              <a:buNone/>
            </a:pPr>
            <a:endParaRPr lang="en-ZA" dirty="0"/>
          </a:p>
          <a:p>
            <a:pPr algn="just"/>
            <a:r>
              <a:rPr lang="en-ZA" dirty="0"/>
              <a:t>The large trade deficit </a:t>
            </a:r>
            <a:r>
              <a:rPr lang="en-ZA" dirty="0" smtClean="0"/>
              <a:t>reflects </a:t>
            </a:r>
            <a:r>
              <a:rPr lang="en-ZA" dirty="0"/>
              <a:t>the country’s </a:t>
            </a:r>
            <a:r>
              <a:rPr lang="en-ZA" dirty="0" smtClean="0"/>
              <a:t>over-dependence </a:t>
            </a:r>
            <a:r>
              <a:rPr lang="en-ZA" dirty="0"/>
              <a:t>on </a:t>
            </a:r>
            <a:r>
              <a:rPr lang="en-ZA" dirty="0" smtClean="0"/>
              <a:t>imports, </a:t>
            </a:r>
            <a:r>
              <a:rPr lang="en-ZA" dirty="0"/>
              <a:t>most of which can be produced </a:t>
            </a:r>
            <a:r>
              <a:rPr lang="en-ZA" dirty="0" smtClean="0"/>
              <a:t>locally.</a:t>
            </a:r>
            <a:endParaRPr lang="en-ZA" dirty="0"/>
          </a:p>
          <a:p>
            <a:pPr marL="0" indent="0" algn="just">
              <a:buNone/>
            </a:pPr>
            <a:endParaRPr lang="en-ZA" dirty="0"/>
          </a:p>
          <a:p>
            <a:pPr algn="just"/>
            <a:r>
              <a:rPr lang="en-ZA" dirty="0"/>
              <a:t>The huge import bill is also </a:t>
            </a:r>
            <a:r>
              <a:rPr lang="en-ZA" dirty="0" smtClean="0"/>
              <a:t> fuelled by the  </a:t>
            </a:r>
            <a:r>
              <a:rPr lang="en-ZA" dirty="0"/>
              <a:t>continued depreciation of the rand against the US dollar, </a:t>
            </a:r>
            <a:r>
              <a:rPr lang="en-ZA" dirty="0" smtClean="0"/>
              <a:t>which  </a:t>
            </a:r>
            <a:r>
              <a:rPr lang="en-ZA" dirty="0"/>
              <a:t>lost over 13% of its value against the US dollar since January 2015, </a:t>
            </a:r>
            <a:r>
              <a:rPr lang="en-ZA" dirty="0" smtClean="0"/>
              <a:t>undermining </a:t>
            </a:r>
            <a:r>
              <a:rPr lang="en-ZA" dirty="0"/>
              <a:t>the competitiveness of </a:t>
            </a:r>
            <a:r>
              <a:rPr lang="en-ZA" dirty="0" smtClean="0"/>
              <a:t>Zimbabwean </a:t>
            </a:r>
            <a:r>
              <a:rPr lang="en-ZA" dirty="0"/>
              <a:t>exports. </a:t>
            </a:r>
          </a:p>
          <a:p>
            <a:pPr marL="0" indent="0" algn="just">
              <a:buNone/>
            </a:pPr>
            <a:endParaRPr lang="en-ZA" dirty="0" smtClean="0"/>
          </a:p>
          <a:p>
            <a:pPr algn="just"/>
            <a:r>
              <a:rPr lang="en-ZA" dirty="0" smtClean="0"/>
              <a:t>Of the US$2 billion export earnings during </a:t>
            </a:r>
            <a:r>
              <a:rPr lang="en-ZA" dirty="0"/>
              <a:t>the period January to October 2015, </a:t>
            </a:r>
            <a:r>
              <a:rPr lang="en-ZA" dirty="0" smtClean="0"/>
              <a:t>at least 80% were primary commodities (agricultural products and minerals), while imports amounted </a:t>
            </a:r>
            <a:r>
              <a:rPr lang="en-ZA" dirty="0"/>
              <a:t>to US$5 </a:t>
            </a:r>
            <a:r>
              <a:rPr lang="en-ZA" dirty="0" smtClean="0"/>
              <a:t>billion. </a:t>
            </a:r>
          </a:p>
          <a:p>
            <a:pPr marL="0" indent="0">
              <a:buNone/>
            </a:pPr>
            <a:endParaRPr lang="en-ZA" dirty="0"/>
          </a:p>
          <a:p>
            <a:pPr algn="just"/>
            <a:r>
              <a:rPr lang="en-ZA" dirty="0" smtClean="0"/>
              <a:t>A </a:t>
            </a:r>
            <a:r>
              <a:rPr lang="en-ZA" dirty="0"/>
              <a:t>current account deficit of US$2.6 billion is </a:t>
            </a:r>
            <a:r>
              <a:rPr lang="en-ZA" dirty="0" smtClean="0"/>
              <a:t>projected </a:t>
            </a:r>
            <a:r>
              <a:rPr lang="en-ZA" dirty="0"/>
              <a:t>in 2015 against US$2.8 billion in </a:t>
            </a:r>
            <a:r>
              <a:rPr lang="en-ZA" dirty="0" smtClean="0"/>
              <a:t>2014; 18.7% of GDP against a SADC macroeconomic convergence target of under 9%. </a:t>
            </a:r>
            <a:endParaRPr lang="en-ZA" dirty="0"/>
          </a:p>
        </p:txBody>
      </p:sp>
    </p:spTree>
    <p:extLst>
      <p:ext uri="{BB962C8B-B14F-4D97-AF65-F5344CB8AC3E}">
        <p14:creationId xmlns:p14="http://schemas.microsoft.com/office/powerpoint/2010/main" val="18266446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0364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15521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92088"/>
          </a:xfrm>
        </p:spPr>
        <p:txBody>
          <a:bodyPr>
            <a:normAutofit/>
          </a:bodyPr>
          <a:lstStyle/>
          <a:p>
            <a:r>
              <a:rPr lang="en-ZA" sz="2800" b="1" dirty="0" smtClean="0"/>
              <a:t>Export portfolio is less diversified (World Bank, 2012)</a:t>
            </a:r>
            <a:endParaRPr lang="en-ZA" sz="2800" b="1"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980728"/>
            <a:ext cx="864096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0891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The Legacy of a Dual &amp; Enclave Economy</a:t>
            </a:r>
            <a:endParaRPr lang="en-ZA" sz="2800" dirty="0"/>
          </a:p>
        </p:txBody>
      </p:sp>
      <p:sp>
        <p:nvSpPr>
          <p:cNvPr id="3" name="Content Placeholder 2"/>
          <p:cNvSpPr>
            <a:spLocks noGrp="1"/>
          </p:cNvSpPr>
          <p:nvPr>
            <p:ph idx="1"/>
          </p:nvPr>
        </p:nvSpPr>
        <p:spPr>
          <a:xfrm>
            <a:off x="457200" y="1600200"/>
            <a:ext cx="8229600" cy="4997152"/>
          </a:xfrm>
        </p:spPr>
        <p:txBody>
          <a:bodyPr>
            <a:normAutofit fontScale="55000" lnSpcReduction="20000"/>
          </a:bodyPr>
          <a:lstStyle/>
          <a:p>
            <a:pPr algn="just"/>
            <a:r>
              <a:rPr lang="en-GB" dirty="0"/>
              <a:t>The Zimbabwean economy, like most Southern African economies, was largely shaped by the ideology of white supremacy and patriarchy that characterised the period 1890-1979. </a:t>
            </a:r>
            <a:endParaRPr lang="en-GB" dirty="0" smtClean="0"/>
          </a:p>
          <a:p>
            <a:pPr algn="just"/>
            <a:r>
              <a:rPr lang="en-GB" dirty="0" smtClean="0"/>
              <a:t>Through </a:t>
            </a:r>
            <a:r>
              <a:rPr lang="en-GB" dirty="0"/>
              <a:t>this ideology, a dual and enclave economy was created, through which a relatively developed and diversified formal economy co-existed with a largely neglected and underdeveloped peasant-based rural economy</a:t>
            </a:r>
            <a:r>
              <a:rPr lang="en-GB" dirty="0" smtClean="0"/>
              <a:t>.</a:t>
            </a:r>
          </a:p>
          <a:p>
            <a:pPr algn="just"/>
            <a:r>
              <a:rPr lang="en-GB" dirty="0"/>
              <a:t>This dualism reflects the grafted form of capitalist relations of production onto a hitherto traditional economy at the time of colonisation. </a:t>
            </a:r>
            <a:endParaRPr lang="en-GB" dirty="0" smtClean="0"/>
          </a:p>
          <a:p>
            <a:pPr algn="just"/>
            <a:r>
              <a:rPr lang="en-GB" dirty="0" smtClean="0"/>
              <a:t>Thus</a:t>
            </a:r>
            <a:r>
              <a:rPr lang="en-GB" dirty="0"/>
              <a:t>, the capitalist sector captured a part of the economy, the formal sector, leaving the non-formal sectors under pre-capitalist social formations.</a:t>
            </a:r>
            <a:endParaRPr lang="en-GB" dirty="0" smtClean="0"/>
          </a:p>
          <a:p>
            <a:pPr algn="just"/>
            <a:r>
              <a:rPr lang="en-GB" dirty="0" smtClean="0"/>
              <a:t>The inherited economy had a </a:t>
            </a:r>
            <a:r>
              <a:rPr lang="en-GB" dirty="0"/>
              <a:t>relatively developed and diversified economy by African </a:t>
            </a:r>
            <a:r>
              <a:rPr lang="en-GB" dirty="0" smtClean="0"/>
              <a:t>standards.</a:t>
            </a:r>
          </a:p>
          <a:p>
            <a:pPr algn="just"/>
            <a:r>
              <a:rPr lang="en-GB" dirty="0" smtClean="0"/>
              <a:t>An </a:t>
            </a:r>
            <a:r>
              <a:rPr lang="en-GB" dirty="0"/>
              <a:t>often used measure of development is the share of agriculture and industry in the economy. </a:t>
            </a:r>
            <a:endParaRPr lang="en-GB" dirty="0" smtClean="0"/>
          </a:p>
          <a:p>
            <a:pPr algn="just"/>
            <a:r>
              <a:rPr lang="en-GB" dirty="0" smtClean="0"/>
              <a:t>With </a:t>
            </a:r>
            <a:r>
              <a:rPr lang="en-GB" dirty="0"/>
              <a:t>increasing levels of development, the industrial sector’s role rises relative to that of agriculture and vice versa. </a:t>
            </a:r>
            <a:endParaRPr lang="en-GB" dirty="0" smtClean="0"/>
          </a:p>
          <a:p>
            <a:pPr algn="just"/>
            <a:r>
              <a:rPr lang="en-GB" dirty="0" smtClean="0"/>
              <a:t>The </a:t>
            </a:r>
            <a:r>
              <a:rPr lang="en-GB" dirty="0"/>
              <a:t>contribution of agriculture to GDP at only </a:t>
            </a:r>
            <a:r>
              <a:rPr lang="en-GB" dirty="0" smtClean="0"/>
              <a:t>12.2% </a:t>
            </a:r>
            <a:r>
              <a:rPr lang="en-GB" dirty="0"/>
              <a:t>for Zimbabwe was much lower than the average level for Sub-Saharan Africa (SSA) of </a:t>
            </a:r>
            <a:r>
              <a:rPr lang="en-GB" dirty="0" smtClean="0"/>
              <a:t>31.6% </a:t>
            </a:r>
            <a:r>
              <a:rPr lang="en-GB" dirty="0"/>
              <a:t>between 1980 and 1989. </a:t>
            </a:r>
            <a:endParaRPr lang="en-GB" dirty="0" smtClean="0"/>
          </a:p>
        </p:txBody>
      </p:sp>
    </p:spTree>
    <p:extLst>
      <p:ext uri="{BB962C8B-B14F-4D97-AF65-F5344CB8AC3E}">
        <p14:creationId xmlns:p14="http://schemas.microsoft.com/office/powerpoint/2010/main" val="11654830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92088"/>
          </a:xfrm>
        </p:spPr>
        <p:txBody>
          <a:bodyPr>
            <a:normAutofit fontScale="90000"/>
          </a:bodyPr>
          <a:lstStyle/>
          <a:p>
            <a:r>
              <a:rPr lang="en-ZA" sz="2800" b="1" dirty="0" smtClean="0"/>
              <a:t>Zimbabwe’s falling diversification contrasts starkly with other African countries (World Bank, 2012)</a:t>
            </a:r>
            <a:endParaRPr lang="en-ZA" sz="2800" b="1"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8640960"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1446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92088"/>
          </a:xfrm>
        </p:spPr>
        <p:txBody>
          <a:bodyPr>
            <a:normAutofit fontScale="90000"/>
          </a:bodyPr>
          <a:lstStyle/>
          <a:p>
            <a:r>
              <a:rPr lang="en-ZA" sz="2800" b="1" dirty="0" smtClean="0"/>
              <a:t>Increasing dominance of resource-intensive exports (World Bank, 2012)</a:t>
            </a:r>
            <a:endParaRPr lang="en-ZA" sz="2800" b="1"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980728"/>
            <a:ext cx="8568952" cy="576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28848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92088"/>
          </a:xfrm>
        </p:spPr>
        <p:txBody>
          <a:bodyPr>
            <a:normAutofit fontScale="90000"/>
          </a:bodyPr>
          <a:lstStyle/>
          <a:p>
            <a:r>
              <a:rPr lang="en-US" sz="2800" b="1" dirty="0"/>
              <a:t>Distribution of GDP by Industry - % (Periodical Averages: 1980-2012) (current prices</a:t>
            </a:r>
            <a:r>
              <a:rPr lang="en-US" sz="2800" b="1" dirty="0" smtClean="0"/>
              <a:t>)</a:t>
            </a:r>
            <a:endParaRPr lang="en-ZA" sz="2800"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052736"/>
            <a:ext cx="8784976"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73680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48680"/>
            <a:ext cx="8784975"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9556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8856983"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59972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28831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888"/>
            <a:ext cx="9144000" cy="662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5903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3" y="0"/>
            <a:ext cx="84105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58230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856983"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34576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913"/>
            <a:ext cx="8229600" cy="6553200"/>
          </a:xfrm>
        </p:spPr>
        <p:txBody>
          <a:bodyPr rtlCol="0">
            <a:normAutofit fontScale="55000" lnSpcReduction="20000"/>
          </a:bodyPr>
          <a:lstStyle/>
          <a:p>
            <a:pPr algn="just" eaLnBrk="1" fontAlgn="auto" hangingPunct="1">
              <a:spcAft>
                <a:spcPts val="0"/>
              </a:spcAft>
              <a:buFont typeface="Arial" pitchFamily="34" charset="0"/>
              <a:buChar char="•"/>
              <a:defRPr/>
            </a:pPr>
            <a:r>
              <a:rPr lang="en-ZA" dirty="0" smtClean="0"/>
              <a:t>Zimbabwe is experiencing a structural regression: increasing dependence on natural resources, de-industrialisation; </a:t>
            </a:r>
            <a:r>
              <a:rPr lang="en-ZA" dirty="0" err="1" smtClean="0"/>
              <a:t>informalisation</a:t>
            </a:r>
            <a:r>
              <a:rPr lang="en-ZA" dirty="0" smtClean="0"/>
              <a:t>).</a:t>
            </a:r>
          </a:p>
          <a:p>
            <a:pPr algn="just" eaLnBrk="1" fontAlgn="auto" hangingPunct="1">
              <a:spcAft>
                <a:spcPts val="0"/>
              </a:spcAft>
              <a:buFont typeface="Arial" pitchFamily="34" charset="0"/>
              <a:buChar char="•"/>
              <a:defRPr/>
            </a:pPr>
            <a:endParaRPr lang="en-ZA" dirty="0" smtClean="0"/>
          </a:p>
          <a:p>
            <a:pPr algn="just">
              <a:buFont typeface="Arial" pitchFamily="34" charset="0"/>
              <a:buChar char="•"/>
              <a:defRPr/>
            </a:pPr>
            <a:r>
              <a:rPr lang="en-ZA" dirty="0"/>
              <a:t>The share of the manufacturing sector in GDP peaked at </a:t>
            </a:r>
            <a:r>
              <a:rPr lang="en-ZA" dirty="0" smtClean="0"/>
              <a:t>26.9% </a:t>
            </a:r>
            <a:r>
              <a:rPr lang="en-ZA" dirty="0"/>
              <a:t>in 1992 before collapsing to </a:t>
            </a:r>
            <a:r>
              <a:rPr lang="en-ZA" dirty="0" smtClean="0"/>
              <a:t>7.2% </a:t>
            </a:r>
            <a:r>
              <a:rPr lang="en-ZA" dirty="0"/>
              <a:t>by 2002 and </a:t>
            </a:r>
            <a:r>
              <a:rPr lang="en-ZA" dirty="0" smtClean="0"/>
              <a:t>averaging 11.7% between 2009 and 2014. </a:t>
            </a:r>
            <a:endParaRPr lang="en-ZA" dirty="0"/>
          </a:p>
          <a:p>
            <a:pPr marL="0" indent="0" algn="just">
              <a:buNone/>
              <a:defRPr/>
            </a:pPr>
            <a:endParaRPr lang="en-ZA" dirty="0"/>
          </a:p>
          <a:p>
            <a:pPr algn="just">
              <a:buFont typeface="Arial" pitchFamily="34" charset="0"/>
              <a:buChar char="•"/>
              <a:defRPr/>
            </a:pPr>
            <a:r>
              <a:rPr lang="en-ZA" dirty="0"/>
              <a:t>Industrial capacity utilization declined sharply from 35.8% in 2005 to only 18.9% by 2007, and below 10% by 2008, before improving to 33% in 2009, 43.7% in 2010, 57.2% in 2011, and climbing down to 44.2% in 2012 and 39.6% in 2013, 36.3% in 2014 &amp; 34.3% in 2015. </a:t>
            </a:r>
          </a:p>
          <a:p>
            <a:pPr marL="0" indent="0" algn="just">
              <a:buNone/>
            </a:pPr>
            <a:endParaRPr lang="en-ZA" dirty="0" smtClean="0"/>
          </a:p>
          <a:p>
            <a:pPr algn="just"/>
            <a:r>
              <a:rPr lang="en-ZA" dirty="0"/>
              <a:t>The Confederation of Zimbabwe Industries (CZI) in its State of the Manufacturing Survey to observed that: “Industries in Zimbabwe are under serious threat. Deindustrialisation has reached catastrophic levels, with dire consequences to the state of the economy,” (CZI, 2014: 6). </a:t>
            </a:r>
          </a:p>
          <a:p>
            <a:pPr marL="0" indent="0" algn="just">
              <a:buNone/>
            </a:pPr>
            <a:endParaRPr lang="en-ZA" dirty="0" smtClean="0"/>
          </a:p>
          <a:p>
            <a:pPr algn="just"/>
            <a:r>
              <a:rPr lang="en-ZA" dirty="0" smtClean="0"/>
              <a:t>94.5</a:t>
            </a:r>
            <a:r>
              <a:rPr lang="en-ZA" dirty="0"/>
              <a:t>% of the currently employed persons 15 years and above were informally employed – of the 1.5m in paid employment, 1.4m were in informal </a:t>
            </a:r>
            <a:r>
              <a:rPr lang="en-ZA" dirty="0" smtClean="0"/>
              <a:t>employment (up from 84.2% in 2011 and 80% in 2004). </a:t>
            </a:r>
            <a:endParaRPr lang="en-ZA" dirty="0"/>
          </a:p>
          <a:p>
            <a:pPr marL="0" indent="0" algn="just">
              <a:buNone/>
            </a:pPr>
            <a:endParaRPr lang="en-ZA" dirty="0"/>
          </a:p>
          <a:p>
            <a:pPr algn="just"/>
            <a:r>
              <a:rPr lang="en-ZA" dirty="0"/>
              <a:t>98% of the currently employed youth aged 15-24 years and 96% of currently employed youth aged 15-34 years were in informal employment. </a:t>
            </a:r>
            <a:endParaRPr lang="en-ZA" dirty="0" smtClean="0"/>
          </a:p>
          <a:p>
            <a:pPr marL="0" indent="0" algn="just">
              <a:buNone/>
            </a:pPr>
            <a:endParaRPr lang="en-ZA" dirty="0"/>
          </a:p>
          <a:p>
            <a:pPr algn="just"/>
            <a:r>
              <a:rPr lang="en-ZA" dirty="0"/>
              <a:t>SMEs employ about 60% of the workforce and contribute about 50% of </a:t>
            </a:r>
            <a:r>
              <a:rPr lang="en-ZA" dirty="0" smtClean="0"/>
              <a:t>GDP: 85</a:t>
            </a:r>
            <a:r>
              <a:rPr lang="en-ZA" dirty="0"/>
              <a:t>% of </a:t>
            </a:r>
            <a:r>
              <a:rPr lang="en-ZA" dirty="0" smtClean="0"/>
              <a:t>MSMEs are unregistered.</a:t>
            </a:r>
            <a:endParaRPr lang="en-ZA" dirty="0"/>
          </a:p>
        </p:txBody>
      </p:sp>
    </p:spTree>
    <p:extLst>
      <p:ext uri="{BB962C8B-B14F-4D97-AF65-F5344CB8AC3E}">
        <p14:creationId xmlns:p14="http://schemas.microsoft.com/office/powerpoint/2010/main" val="1319889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552728"/>
          </a:xfrm>
        </p:spPr>
        <p:txBody>
          <a:bodyPr>
            <a:normAutofit fontScale="62500" lnSpcReduction="20000"/>
          </a:bodyPr>
          <a:lstStyle/>
          <a:p>
            <a:pPr algn="just"/>
            <a:r>
              <a:rPr lang="en-GB" dirty="0" smtClean="0"/>
              <a:t>On the other hand, by 1980, the manufacturing sector was already the largest contributing sector to GDP at 25% in Zimbabwe, compared to an average of only 10.4% for SSA over the period 1980-1989 and 23.3% for Zimbabwe.</a:t>
            </a:r>
            <a:endParaRPr lang="en-ZA" dirty="0" smtClean="0"/>
          </a:p>
          <a:p>
            <a:pPr algn="just"/>
            <a:r>
              <a:rPr lang="en-ZA" dirty="0" smtClean="0"/>
              <a:t>As </a:t>
            </a:r>
            <a:r>
              <a:rPr lang="en-ZA" dirty="0"/>
              <a:t>a result of the relative isolation of the Zimbabwean economy caused by the Unilateral Declaration of Independence (UDI), Zimbabwe had developed an economy that produced a wide range of agricultural and manufactured products for the domestic market and which managed, in spite of sanctions, to export agricultural and mining products</a:t>
            </a:r>
            <a:r>
              <a:rPr lang="en-ZA" dirty="0" smtClean="0"/>
              <a:t>.</a:t>
            </a:r>
          </a:p>
          <a:p>
            <a:pPr algn="just"/>
            <a:r>
              <a:rPr lang="en-GB" dirty="0" smtClean="0"/>
              <a:t>Apart </a:t>
            </a:r>
            <a:r>
              <a:rPr lang="en-GB" dirty="0"/>
              <a:t>from its relative size, the manufacturing sector was diversified such that at the advent of independence, industry already consisted of some 1,260 separate units producing 7,000 different products. </a:t>
            </a:r>
            <a:endParaRPr lang="en-GB" dirty="0" smtClean="0"/>
          </a:p>
          <a:p>
            <a:pPr algn="just"/>
            <a:r>
              <a:rPr lang="en-GB" dirty="0" smtClean="0"/>
              <a:t>This </a:t>
            </a:r>
            <a:r>
              <a:rPr lang="en-GB" dirty="0"/>
              <a:t>relatively high level of economic diversification is also reflected in the relatively broad export base, with agriculture accounting for </a:t>
            </a:r>
            <a:r>
              <a:rPr lang="en-GB" dirty="0" smtClean="0"/>
              <a:t>41% </a:t>
            </a:r>
            <a:r>
              <a:rPr lang="en-GB" dirty="0"/>
              <a:t>of export earnings in 1984, followed by manufacturing at </a:t>
            </a:r>
            <a:r>
              <a:rPr lang="en-GB" dirty="0" smtClean="0"/>
              <a:t>32% </a:t>
            </a:r>
            <a:r>
              <a:rPr lang="en-GB" dirty="0"/>
              <a:t>and mining (</a:t>
            </a:r>
            <a:r>
              <a:rPr lang="en-GB" dirty="0" smtClean="0"/>
              <a:t>27%). </a:t>
            </a:r>
          </a:p>
          <a:p>
            <a:pPr algn="just"/>
            <a:r>
              <a:rPr lang="en-GB" dirty="0" smtClean="0"/>
              <a:t>Thus</a:t>
            </a:r>
            <a:r>
              <a:rPr lang="en-GB" dirty="0"/>
              <a:t>, the economy that the new independent state inherited was far from the typical mono-cultural economy that most SSA economies are. </a:t>
            </a:r>
            <a:endParaRPr lang="en-GB" dirty="0" smtClean="0"/>
          </a:p>
          <a:p>
            <a:pPr algn="just"/>
            <a:r>
              <a:rPr lang="en-GB" dirty="0" smtClean="0"/>
              <a:t>Out </a:t>
            </a:r>
            <a:r>
              <a:rPr lang="en-GB" dirty="0"/>
              <a:t>of the 37 African countries whose trade statistics are reported in the 1997 World Development Indicators, 31 derive in excess of </a:t>
            </a:r>
            <a:r>
              <a:rPr lang="en-GB" dirty="0" smtClean="0"/>
              <a:t>70% </a:t>
            </a:r>
            <a:r>
              <a:rPr lang="en-GB" dirty="0"/>
              <a:t>of their export earnings from primary commodities (1993 statistics). Of these, Algeria, Angola, Chad, Congo, Ethiopia, Gabon, Libya, Malawi, Mali, Mauritania, Niger, Nigeria, Rwanda, Sudan and Uganda are the extreme cases, deriving at least </a:t>
            </a:r>
            <a:r>
              <a:rPr lang="en-GB" dirty="0" smtClean="0"/>
              <a:t>90% </a:t>
            </a:r>
            <a:r>
              <a:rPr lang="en-GB" dirty="0"/>
              <a:t>of their export earnings from primary commodities. </a:t>
            </a:r>
            <a:endParaRPr lang="en-ZA" dirty="0"/>
          </a:p>
          <a:p>
            <a:pPr algn="just"/>
            <a:endParaRPr lang="en-ZA" dirty="0"/>
          </a:p>
        </p:txBody>
      </p:sp>
    </p:spTree>
    <p:extLst>
      <p:ext uri="{BB962C8B-B14F-4D97-AF65-F5344CB8AC3E}">
        <p14:creationId xmlns:p14="http://schemas.microsoft.com/office/powerpoint/2010/main" val="30824224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568952"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74103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8785225"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94658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88640"/>
            <a:ext cx="8856984" cy="6192687"/>
          </a:xfrm>
          <a:prstGeom prst="rect">
            <a:avLst/>
          </a:prstGeom>
          <a:noFill/>
          <a:ln>
            <a:noFill/>
          </a:ln>
        </p:spPr>
      </p:pic>
    </p:spTree>
    <p:extLst>
      <p:ext uri="{BB962C8B-B14F-4D97-AF65-F5344CB8AC3E}">
        <p14:creationId xmlns:p14="http://schemas.microsoft.com/office/powerpoint/2010/main" val="25872016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20080"/>
          </a:xfrm>
        </p:spPr>
        <p:txBody>
          <a:bodyPr>
            <a:normAutofit/>
          </a:bodyPr>
          <a:lstStyle/>
          <a:p>
            <a:r>
              <a:rPr lang="en-US" sz="2800" b="1" dirty="0"/>
              <a:t>Growth in Real GDP and Employment (1980-2012)</a:t>
            </a:r>
            <a:endParaRPr lang="en-ZA" sz="2800" b="1"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908720"/>
            <a:ext cx="8784976"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8375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15888"/>
            <a:ext cx="8229600" cy="649287"/>
          </a:xfrm>
        </p:spPr>
        <p:txBody>
          <a:bodyPr>
            <a:normAutofit/>
          </a:bodyPr>
          <a:lstStyle/>
          <a:p>
            <a:pPr eaLnBrk="1" hangingPunct="1"/>
            <a:r>
              <a:rPr lang="en-ZA" sz="2800" b="1" dirty="0" err="1" smtClean="0"/>
              <a:t>Unsustained</a:t>
            </a:r>
            <a:r>
              <a:rPr lang="en-ZA" sz="2800" b="1" dirty="0" smtClean="0"/>
              <a:t> Economic Rebound</a:t>
            </a:r>
            <a:endParaRPr lang="en-ZA" sz="2800" dirty="0" smtClean="0"/>
          </a:p>
        </p:txBody>
      </p:sp>
      <p:sp>
        <p:nvSpPr>
          <p:cNvPr id="3" name="Content Placeholder 2"/>
          <p:cNvSpPr>
            <a:spLocks noGrp="1"/>
          </p:cNvSpPr>
          <p:nvPr>
            <p:ph idx="1"/>
          </p:nvPr>
        </p:nvSpPr>
        <p:spPr>
          <a:xfrm>
            <a:off x="457200" y="836613"/>
            <a:ext cx="8229600" cy="5905500"/>
          </a:xfrm>
        </p:spPr>
        <p:txBody>
          <a:bodyPr rtlCol="0">
            <a:noAutofit/>
          </a:bodyPr>
          <a:lstStyle/>
          <a:p>
            <a:pPr marL="354013" indent="-354013" algn="just" eaLnBrk="1" fontAlgn="auto" hangingPunct="1">
              <a:spcAft>
                <a:spcPts val="0"/>
              </a:spcAft>
              <a:buFont typeface="Arial" pitchFamily="34" charset="0"/>
              <a:buChar char="•"/>
              <a:defRPr/>
            </a:pPr>
            <a:r>
              <a:rPr lang="en-ZA" sz="2000" dirty="0" smtClean="0"/>
              <a:t>Cumulative economic </a:t>
            </a:r>
            <a:r>
              <a:rPr lang="en-ZA" sz="2000" dirty="0"/>
              <a:t>decline of at least 51</a:t>
            </a:r>
            <a:r>
              <a:rPr lang="en-ZA" sz="2000" dirty="0" smtClean="0"/>
              <a:t>% during 1999-2008: </a:t>
            </a:r>
            <a:r>
              <a:rPr lang="en-US" sz="2000" dirty="0"/>
              <a:t>(48% between 2000 and 2008), Zimbabwe declined from the 2</a:t>
            </a:r>
            <a:r>
              <a:rPr lang="en-US" sz="2000" baseline="30000" dirty="0"/>
              <a:t>nd</a:t>
            </a:r>
            <a:r>
              <a:rPr lang="en-US" sz="2000" dirty="0"/>
              <a:t> largest economy in SADC to 11</a:t>
            </a:r>
            <a:r>
              <a:rPr lang="en-US" sz="2000" baseline="30000" dirty="0"/>
              <a:t>th</a:t>
            </a:r>
            <a:r>
              <a:rPr lang="en-US" sz="2000" dirty="0"/>
              <a:t>.</a:t>
            </a:r>
          </a:p>
          <a:p>
            <a:pPr marL="0" indent="0" algn="just" eaLnBrk="1" fontAlgn="auto" hangingPunct="1">
              <a:spcAft>
                <a:spcPts val="0"/>
              </a:spcAft>
              <a:buNone/>
              <a:defRPr/>
            </a:pPr>
            <a:endParaRPr lang="en-US" sz="2000" dirty="0" smtClean="0"/>
          </a:p>
          <a:p>
            <a:pPr marL="354013" indent="-354013" algn="just" eaLnBrk="1" fontAlgn="auto" hangingPunct="1">
              <a:spcAft>
                <a:spcPts val="0"/>
              </a:spcAft>
              <a:buFont typeface="Arial" pitchFamily="34" charset="0"/>
              <a:buChar char="•"/>
              <a:defRPr/>
            </a:pPr>
            <a:r>
              <a:rPr lang="en-US" sz="2000" dirty="0" smtClean="0"/>
              <a:t>The </a:t>
            </a:r>
            <a:r>
              <a:rPr lang="en-US" sz="2000" dirty="0"/>
              <a:t>adoption of a multi-currency regime and cash budgeting, and discontinuation of </a:t>
            </a:r>
            <a:r>
              <a:rPr lang="en-US" sz="2000" dirty="0" smtClean="0"/>
              <a:t>quasi-fiscal </a:t>
            </a:r>
            <a:r>
              <a:rPr lang="en-US" sz="2000" dirty="0"/>
              <a:t>operations of the RBZ </a:t>
            </a:r>
            <a:r>
              <a:rPr lang="en-US" sz="2000" dirty="0" smtClean="0"/>
              <a:t>in 2009 killed </a:t>
            </a:r>
            <a:r>
              <a:rPr lang="en-US" sz="2000" dirty="0"/>
              <a:t>off hyperinflation and helped restore price stability;</a:t>
            </a:r>
            <a:r>
              <a:rPr lang="en-ZA" sz="2000" dirty="0"/>
              <a:t> </a:t>
            </a:r>
          </a:p>
          <a:p>
            <a:pPr marL="0" indent="0" algn="just">
              <a:buNone/>
              <a:defRPr/>
            </a:pPr>
            <a:endParaRPr lang="en-ZA" sz="2000" dirty="0" smtClean="0"/>
          </a:p>
          <a:p>
            <a:pPr algn="just">
              <a:defRPr/>
            </a:pPr>
            <a:r>
              <a:rPr lang="en-ZA" sz="2000" dirty="0" smtClean="0"/>
              <a:t>Having averaged 10% during the period 2009-2012, growth declined to an estimated 4.5% in 2013, 3.8% in 2014, a projected 1.5% in 2015, reflecting the liquidity shortages in the economy, low domestic savings, investment inflows, power supply shortages and drought; against </a:t>
            </a:r>
            <a:r>
              <a:rPr lang="en-ZA" sz="2000" dirty="0" err="1" smtClean="0"/>
              <a:t>ZimAsset</a:t>
            </a:r>
            <a:r>
              <a:rPr lang="en-ZA" sz="2000" dirty="0" smtClean="0"/>
              <a:t> targets of 6.1% in 2014 and 6.4% in 2015. </a:t>
            </a:r>
          </a:p>
          <a:p>
            <a:pPr marL="0" indent="0" algn="just" eaLnBrk="1" fontAlgn="auto" hangingPunct="1">
              <a:spcAft>
                <a:spcPts val="0"/>
              </a:spcAft>
              <a:buNone/>
              <a:defRPr/>
            </a:pPr>
            <a:endParaRPr lang="en-GB" sz="2000" dirty="0" smtClean="0"/>
          </a:p>
          <a:p>
            <a:pPr marL="354013" indent="-354013" algn="just" eaLnBrk="1" fontAlgn="auto" hangingPunct="1">
              <a:spcAft>
                <a:spcPts val="0"/>
              </a:spcAft>
              <a:buFont typeface="Arial" pitchFamily="34" charset="0"/>
              <a:buChar char="•"/>
              <a:defRPr/>
            </a:pPr>
            <a:r>
              <a:rPr lang="en-GB" sz="2000" dirty="0" smtClean="0"/>
              <a:t>Economic </a:t>
            </a:r>
            <a:r>
              <a:rPr lang="en-GB" sz="2000" dirty="0"/>
              <a:t>rebound since 2009 was anchored by mining and agriculture, with m</a:t>
            </a:r>
            <a:r>
              <a:rPr lang="en-ZA" sz="2000" dirty="0" err="1"/>
              <a:t>ining</a:t>
            </a:r>
            <a:r>
              <a:rPr lang="en-ZA" sz="2000" dirty="0"/>
              <a:t> emerging as the most dynamic sector, replacing the role of agriculture in the pre-crisis Zimbabwe. </a:t>
            </a:r>
            <a:endParaRPr lang="en-ZA" sz="2000" dirty="0" smtClean="0"/>
          </a:p>
        </p:txBody>
      </p:sp>
    </p:spTree>
    <p:extLst>
      <p:ext uri="{BB962C8B-B14F-4D97-AF65-F5344CB8AC3E}">
        <p14:creationId xmlns:p14="http://schemas.microsoft.com/office/powerpoint/2010/main" val="31915474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04056"/>
          </a:xfrm>
        </p:spPr>
        <p:txBody>
          <a:bodyPr>
            <a:normAutofit fontScale="90000"/>
          </a:bodyPr>
          <a:lstStyle/>
          <a:p>
            <a:r>
              <a:rPr lang="en-ZA" sz="2800" b="1" dirty="0" smtClean="0"/>
              <a:t>Declining Growth</a:t>
            </a:r>
            <a:endParaRPr lang="en-ZA" sz="2800" dirty="0"/>
          </a:p>
        </p:txBody>
      </p:sp>
      <p:sp>
        <p:nvSpPr>
          <p:cNvPr id="3" name="Content Placeholder 2"/>
          <p:cNvSpPr>
            <a:spLocks noGrp="1"/>
          </p:cNvSpPr>
          <p:nvPr>
            <p:ph sz="quarter" idx="1"/>
          </p:nvPr>
        </p:nvSpPr>
        <p:spPr>
          <a:xfrm>
            <a:off x="107504" y="764704"/>
            <a:ext cx="8928992" cy="5904656"/>
          </a:xfrm>
        </p:spPr>
        <p:txBody>
          <a:bodyPr>
            <a:normAutofit fontScale="70000" lnSpcReduction="20000"/>
          </a:bodyPr>
          <a:lstStyle/>
          <a:p>
            <a:pPr algn="just"/>
            <a:r>
              <a:rPr lang="en-ZA" dirty="0" smtClean="0"/>
              <a:t>Projected </a:t>
            </a:r>
            <a:r>
              <a:rPr lang="en-ZA" dirty="0"/>
              <a:t>modest growth of 1.5</a:t>
            </a:r>
            <a:r>
              <a:rPr lang="en-ZA" dirty="0" smtClean="0"/>
              <a:t>% in 2015, driven by tourism</a:t>
            </a:r>
            <a:r>
              <a:rPr lang="en-ZA" dirty="0"/>
              <a:t>, construction and communication, with some setbacks in agriculture and mining. </a:t>
            </a:r>
          </a:p>
          <a:p>
            <a:pPr marL="0" indent="0" algn="just">
              <a:buNone/>
            </a:pPr>
            <a:endParaRPr lang="en-ZA" dirty="0"/>
          </a:p>
          <a:p>
            <a:pPr algn="just"/>
            <a:r>
              <a:rPr lang="en-ZA" dirty="0"/>
              <a:t>GDP growth in 2016 has been revised downwards from 2.7% to 1.2%. </a:t>
            </a:r>
            <a:r>
              <a:rPr lang="en-ZW" dirty="0"/>
              <a:t>IMF and the World Bank have both revised the </a:t>
            </a:r>
            <a:r>
              <a:rPr lang="en-ZW" b="1" dirty="0"/>
              <a:t>2016</a:t>
            </a:r>
            <a:r>
              <a:rPr lang="en-ZW" dirty="0"/>
              <a:t> growth rate down to </a:t>
            </a:r>
            <a:r>
              <a:rPr lang="en-ZW" b="1" dirty="0"/>
              <a:t>1.4% and 1.5% </a:t>
            </a:r>
            <a:r>
              <a:rPr lang="en-ZW" dirty="0"/>
              <a:t>respectively</a:t>
            </a:r>
            <a:endParaRPr lang="en-ZA" dirty="0"/>
          </a:p>
          <a:p>
            <a:pPr marL="0" indent="0" algn="just">
              <a:buNone/>
            </a:pPr>
            <a:endParaRPr lang="en-ZA" dirty="0" smtClean="0"/>
          </a:p>
          <a:p>
            <a:pPr algn="just"/>
            <a:r>
              <a:rPr lang="en-ZA" dirty="0" smtClean="0"/>
              <a:t>The 2016 Budget based on  assumption of </a:t>
            </a:r>
            <a:r>
              <a:rPr lang="en-ZA" dirty="0"/>
              <a:t>successful resolution of Zimbabwe’s external payment </a:t>
            </a:r>
            <a:r>
              <a:rPr lang="en-ZA" dirty="0" smtClean="0"/>
              <a:t>arrears, significant reduction in the </a:t>
            </a:r>
            <a:r>
              <a:rPr lang="en-ZA" dirty="0"/>
              <a:t>perceived country risk premium that </a:t>
            </a:r>
            <a:r>
              <a:rPr lang="en-ZA" dirty="0" smtClean="0"/>
              <a:t>made </a:t>
            </a:r>
            <a:r>
              <a:rPr lang="en-ZA" dirty="0"/>
              <a:t>credit lines to Zimbabwe </a:t>
            </a:r>
            <a:r>
              <a:rPr lang="en-ZA" dirty="0" smtClean="0"/>
              <a:t>unaffordable; and the </a:t>
            </a:r>
            <a:r>
              <a:rPr lang="en-ZA" dirty="0"/>
              <a:t>country </a:t>
            </a:r>
            <a:r>
              <a:rPr lang="en-ZA" dirty="0" smtClean="0"/>
              <a:t>being able </a:t>
            </a:r>
            <a:r>
              <a:rPr lang="en-ZA" dirty="0"/>
              <a:t>to access credit lines at competitive </a:t>
            </a:r>
            <a:r>
              <a:rPr lang="en-ZA" dirty="0" smtClean="0"/>
              <a:t>rates</a:t>
            </a:r>
            <a:r>
              <a:rPr lang="en-ZA" dirty="0"/>
              <a:t> </a:t>
            </a:r>
            <a:r>
              <a:rPr lang="en-ZA" dirty="0" smtClean="0"/>
              <a:t>– improved liquidity conditions. </a:t>
            </a:r>
          </a:p>
          <a:p>
            <a:pPr marL="0" indent="0" algn="just">
              <a:buNone/>
            </a:pPr>
            <a:endParaRPr lang="en-ZA" dirty="0"/>
          </a:p>
          <a:p>
            <a:pPr algn="just"/>
            <a:r>
              <a:rPr lang="en-ZW" dirty="0"/>
              <a:t>IMF and the World Bank have both revised the </a:t>
            </a:r>
            <a:r>
              <a:rPr lang="en-ZW" b="1" dirty="0"/>
              <a:t>2016</a:t>
            </a:r>
            <a:r>
              <a:rPr lang="en-ZW" dirty="0"/>
              <a:t> growth rate down to </a:t>
            </a:r>
            <a:r>
              <a:rPr lang="en-ZW" b="1" dirty="0"/>
              <a:t>1.4% and 1.5% </a:t>
            </a:r>
            <a:r>
              <a:rPr lang="en-ZW" dirty="0"/>
              <a:t>respectively</a:t>
            </a:r>
          </a:p>
          <a:p>
            <a:pPr marL="0" indent="0" algn="just">
              <a:buNone/>
            </a:pPr>
            <a:endParaRPr lang="en-ZA" dirty="0" smtClean="0"/>
          </a:p>
          <a:p>
            <a:pPr algn="just"/>
            <a:r>
              <a:rPr lang="en-ZA" dirty="0" smtClean="0"/>
              <a:t>Experience </a:t>
            </a:r>
            <a:r>
              <a:rPr lang="en-ZA" dirty="0"/>
              <a:t>suggests that it is difficult to get out of a deflation</a:t>
            </a:r>
            <a:r>
              <a:rPr lang="en-ZA" dirty="0" smtClean="0"/>
              <a:t>.</a:t>
            </a:r>
            <a:endParaRPr lang="en-ZA"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8856984" cy="655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1528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36104"/>
          </a:xfrm>
        </p:spPr>
        <p:txBody>
          <a:bodyPr>
            <a:normAutofit/>
          </a:bodyPr>
          <a:lstStyle/>
          <a:p>
            <a:r>
              <a:rPr lang="en-ZA" sz="2800" b="1" dirty="0" smtClean="0"/>
              <a:t>Key Economic Challenges (2014 Budget Statement)</a:t>
            </a:r>
            <a:endParaRPr lang="en-ZA" sz="2800" b="1" dirty="0"/>
          </a:p>
        </p:txBody>
      </p:sp>
      <p:sp>
        <p:nvSpPr>
          <p:cNvPr id="3" name="Content Placeholder 2"/>
          <p:cNvSpPr>
            <a:spLocks noGrp="1"/>
          </p:cNvSpPr>
          <p:nvPr>
            <p:ph idx="1"/>
          </p:nvPr>
        </p:nvSpPr>
        <p:spPr>
          <a:xfrm>
            <a:off x="457200" y="1268760"/>
            <a:ext cx="8229600" cy="5472608"/>
          </a:xfrm>
        </p:spPr>
        <p:txBody>
          <a:bodyPr>
            <a:normAutofit fontScale="70000" lnSpcReduction="20000"/>
          </a:bodyPr>
          <a:lstStyle/>
          <a:p>
            <a:pPr marL="176213" indent="-176213" algn="just"/>
            <a:r>
              <a:rPr lang="en-ZA" dirty="0" smtClean="0"/>
              <a:t>High </a:t>
            </a:r>
            <a:r>
              <a:rPr lang="en-ZA" dirty="0"/>
              <a:t>consumption, leading to negative domestic savings and, hence, exposing the country to rely on external savings</a:t>
            </a:r>
            <a:r>
              <a:rPr lang="en-ZA" dirty="0" smtClean="0"/>
              <a:t>;</a:t>
            </a:r>
          </a:p>
          <a:p>
            <a:pPr marL="176213" indent="-176213" algn="just"/>
            <a:endParaRPr lang="en-ZA" dirty="0"/>
          </a:p>
          <a:p>
            <a:pPr marL="176213" indent="-176213" algn="just">
              <a:buNone/>
            </a:pPr>
            <a:r>
              <a:rPr lang="en-ZA" dirty="0"/>
              <a:t>• </a:t>
            </a:r>
            <a:r>
              <a:rPr lang="en-ZA" dirty="0" smtClean="0"/>
              <a:t>Liquidity </a:t>
            </a:r>
            <a:r>
              <a:rPr lang="en-ZA" dirty="0"/>
              <a:t>constraint reflected in declining money supply growth, low financial intermediation and resulting in weak aggregate demand</a:t>
            </a:r>
            <a:r>
              <a:rPr lang="en-ZA" dirty="0" smtClean="0"/>
              <a:t>;</a:t>
            </a:r>
          </a:p>
          <a:p>
            <a:pPr marL="176213" indent="-176213" algn="just">
              <a:buNone/>
            </a:pPr>
            <a:endParaRPr lang="en-ZA" dirty="0"/>
          </a:p>
          <a:p>
            <a:pPr marL="176213" indent="-176213" algn="just">
              <a:buNone/>
            </a:pPr>
            <a:r>
              <a:rPr lang="en-ZA" dirty="0"/>
              <a:t>• High debt overhang resulting in limited and highly priced lines of credit;</a:t>
            </a:r>
          </a:p>
          <a:p>
            <a:pPr marL="176213" indent="-176213" algn="just">
              <a:buNone/>
            </a:pPr>
            <a:endParaRPr lang="en-ZA" dirty="0" smtClean="0"/>
          </a:p>
          <a:p>
            <a:pPr marL="176213" indent="-176213" algn="just">
              <a:buNone/>
            </a:pPr>
            <a:r>
              <a:rPr lang="en-ZA" dirty="0" smtClean="0"/>
              <a:t>• </a:t>
            </a:r>
            <a:r>
              <a:rPr lang="en-ZA" dirty="0"/>
              <a:t>Limited external inflows in the form of foreign direct investment, lines of credit and grants linked to high country risk premium resulting in </a:t>
            </a:r>
            <a:r>
              <a:rPr lang="en-ZA" dirty="0" smtClean="0"/>
              <a:t>low </a:t>
            </a:r>
            <a:r>
              <a:rPr lang="en-ZA" dirty="0"/>
              <a:t>confidence by investors;</a:t>
            </a:r>
          </a:p>
          <a:p>
            <a:pPr marL="176213" indent="-176213" algn="just">
              <a:buNone/>
            </a:pPr>
            <a:endParaRPr lang="en-ZA" dirty="0" smtClean="0"/>
          </a:p>
          <a:p>
            <a:pPr marL="176213" indent="-176213" algn="just">
              <a:buNone/>
            </a:pPr>
            <a:r>
              <a:rPr lang="en-ZA" dirty="0" smtClean="0"/>
              <a:t>• </a:t>
            </a:r>
            <a:r>
              <a:rPr lang="en-ZA" dirty="0"/>
              <a:t>Food insecurity owing to low productivity, low investment, as well as climate change induced droughts and erratic rainfall distribution pattern;</a:t>
            </a:r>
          </a:p>
          <a:p>
            <a:pPr marL="176213" indent="-176213" algn="just">
              <a:buNone/>
            </a:pPr>
            <a:endParaRPr lang="en-ZA" dirty="0" smtClean="0"/>
          </a:p>
        </p:txBody>
      </p:sp>
    </p:spTree>
    <p:extLst>
      <p:ext uri="{BB962C8B-B14F-4D97-AF65-F5344CB8AC3E}">
        <p14:creationId xmlns:p14="http://schemas.microsoft.com/office/powerpoint/2010/main" val="41841401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480720"/>
          </a:xfrm>
        </p:spPr>
        <p:txBody>
          <a:bodyPr>
            <a:normAutofit fontScale="70000" lnSpcReduction="20000"/>
          </a:bodyPr>
          <a:lstStyle/>
          <a:p>
            <a:pPr algn="just"/>
            <a:r>
              <a:rPr lang="en-ZA" dirty="0" smtClean="0"/>
              <a:t>Lack </a:t>
            </a:r>
            <a:r>
              <a:rPr lang="en-ZA" dirty="0"/>
              <a:t>of industry competiveness due to obsolete equipment and out-dated technology as well as dumping and smuggling imposing unfair playing field with external competitors;</a:t>
            </a:r>
          </a:p>
          <a:p>
            <a:pPr algn="just"/>
            <a:endParaRPr lang="en-ZA" dirty="0" smtClean="0"/>
          </a:p>
          <a:p>
            <a:pPr algn="just"/>
            <a:r>
              <a:rPr lang="en-ZA" dirty="0" smtClean="0"/>
              <a:t>Infrastructure </a:t>
            </a:r>
            <a:r>
              <a:rPr lang="en-ZA" dirty="0"/>
              <a:t>deficits, in particular transport, energy and water, resulting in high cost of doing business and, hence, lack of competitiveness;</a:t>
            </a:r>
          </a:p>
          <a:p>
            <a:pPr algn="just"/>
            <a:endParaRPr lang="en-ZA" dirty="0" smtClean="0"/>
          </a:p>
          <a:p>
            <a:pPr algn="just"/>
            <a:r>
              <a:rPr lang="en-ZA" dirty="0" smtClean="0"/>
              <a:t>Financial </a:t>
            </a:r>
            <a:r>
              <a:rPr lang="en-ZA" dirty="0"/>
              <a:t>sector vulnerabilities stemming from weak governance, low interbank market activity, high non-performing loans (15.9% on average), low capitalisation and poor asset quality in several banks;</a:t>
            </a:r>
          </a:p>
          <a:p>
            <a:pPr marL="354013" indent="-354013" algn="just"/>
            <a:endParaRPr lang="en-ZA" dirty="0" smtClean="0"/>
          </a:p>
          <a:p>
            <a:pPr marL="354013" indent="-354013" algn="just"/>
            <a:r>
              <a:rPr lang="en-ZA" dirty="0" smtClean="0"/>
              <a:t>Lack </a:t>
            </a:r>
            <a:r>
              <a:rPr lang="en-ZA" dirty="0"/>
              <a:t>of transparency and accountability in the exploitation of our mineral resources;</a:t>
            </a:r>
          </a:p>
          <a:p>
            <a:pPr algn="just"/>
            <a:endParaRPr lang="en-ZA" dirty="0" smtClean="0"/>
          </a:p>
          <a:p>
            <a:pPr algn="just"/>
            <a:r>
              <a:rPr lang="en-ZA" dirty="0" smtClean="0"/>
              <a:t>Widening </a:t>
            </a:r>
            <a:r>
              <a:rPr lang="en-ZA" dirty="0"/>
              <a:t>current account deficit due to faster growth of imports than exports leading to haemorrhaging of the economy</a:t>
            </a:r>
            <a:r>
              <a:rPr lang="en-ZA" dirty="0" smtClean="0"/>
              <a:t>.</a:t>
            </a:r>
            <a:endParaRPr lang="en-ZA" dirty="0"/>
          </a:p>
        </p:txBody>
      </p:sp>
    </p:spTree>
    <p:extLst>
      <p:ext uri="{BB962C8B-B14F-4D97-AF65-F5344CB8AC3E}">
        <p14:creationId xmlns:p14="http://schemas.microsoft.com/office/powerpoint/2010/main" val="1460393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smtClean="0"/>
              <a:t>Way Forward</a:t>
            </a:r>
            <a:endParaRPr lang="en-ZA" sz="2800" dirty="0"/>
          </a:p>
        </p:txBody>
      </p:sp>
      <p:sp>
        <p:nvSpPr>
          <p:cNvPr id="3" name="Content Placeholder 2"/>
          <p:cNvSpPr>
            <a:spLocks noGrp="1"/>
          </p:cNvSpPr>
          <p:nvPr>
            <p:ph idx="1"/>
          </p:nvPr>
        </p:nvSpPr>
        <p:spPr>
          <a:xfrm>
            <a:off x="457200" y="1600200"/>
            <a:ext cx="8229600" cy="5141168"/>
          </a:xfrm>
        </p:spPr>
        <p:txBody>
          <a:bodyPr>
            <a:normAutofit fontScale="62500" lnSpcReduction="20000"/>
          </a:bodyPr>
          <a:lstStyle/>
          <a:p>
            <a:pPr algn="just"/>
            <a:r>
              <a:rPr lang="en-ZA" dirty="0" smtClean="0"/>
              <a:t>The </a:t>
            </a:r>
            <a:r>
              <a:rPr lang="en-ZA" dirty="0"/>
              <a:t>economic rebound is projected to moderate up to 2017;</a:t>
            </a:r>
          </a:p>
          <a:p>
            <a:pPr algn="just"/>
            <a:endParaRPr lang="en-ZA" dirty="0" smtClean="0"/>
          </a:p>
          <a:p>
            <a:pPr algn="just"/>
            <a:r>
              <a:rPr lang="en-ZA" dirty="0" smtClean="0"/>
              <a:t>Compared to other African countries, the </a:t>
            </a:r>
            <a:r>
              <a:rPr lang="en-ZA" dirty="0"/>
              <a:t>Zimbabwean economy remains highly </a:t>
            </a:r>
            <a:r>
              <a:rPr lang="en-ZA" dirty="0" smtClean="0"/>
              <a:t>differentiated, </a:t>
            </a:r>
            <a:r>
              <a:rPr lang="en-ZA" dirty="0"/>
              <a:t>with a broad-based potential for recovery in </a:t>
            </a:r>
            <a:r>
              <a:rPr lang="en-ZA" dirty="0" smtClean="0"/>
              <a:t>all sectors</a:t>
            </a:r>
            <a:r>
              <a:rPr lang="en-ZA" dirty="0"/>
              <a:t>, from mining to agriculture, manufacturing and services</a:t>
            </a:r>
            <a:r>
              <a:rPr lang="en-ZA" dirty="0" smtClean="0"/>
              <a:t>.</a:t>
            </a:r>
          </a:p>
          <a:p>
            <a:pPr algn="just"/>
            <a:endParaRPr lang="en-ZA" dirty="0"/>
          </a:p>
          <a:p>
            <a:pPr algn="just"/>
            <a:r>
              <a:rPr lang="en-ZA" dirty="0" smtClean="0"/>
              <a:t>In this current phase of recovery, the </a:t>
            </a:r>
            <a:r>
              <a:rPr lang="en-ZA" dirty="0"/>
              <a:t>mining sector is emerging as the main sector capable of autonomous </a:t>
            </a:r>
            <a:r>
              <a:rPr lang="en-ZA" dirty="0" smtClean="0"/>
              <a:t>growth. </a:t>
            </a:r>
          </a:p>
          <a:p>
            <a:pPr algn="just"/>
            <a:endParaRPr lang="en-ZA" dirty="0"/>
          </a:p>
          <a:p>
            <a:pPr algn="just"/>
            <a:r>
              <a:rPr lang="en-ZA" dirty="0" smtClean="0"/>
              <a:t>The restructured agricultural </a:t>
            </a:r>
            <a:r>
              <a:rPr lang="en-ZA" dirty="0"/>
              <a:t>sector also </a:t>
            </a:r>
            <a:r>
              <a:rPr lang="en-ZA" dirty="0" smtClean="0"/>
              <a:t>has potential </a:t>
            </a:r>
            <a:r>
              <a:rPr lang="en-ZA" dirty="0"/>
              <a:t>of supply-response to improved conditions, </a:t>
            </a:r>
            <a:r>
              <a:rPr lang="en-ZA" dirty="0" smtClean="0"/>
              <a:t>as well as tourism</a:t>
            </a:r>
            <a:r>
              <a:rPr lang="en-ZA" dirty="0"/>
              <a:t>. </a:t>
            </a:r>
            <a:endParaRPr lang="en-ZA" dirty="0" smtClean="0"/>
          </a:p>
          <a:p>
            <a:pPr algn="just"/>
            <a:endParaRPr lang="en-ZA" dirty="0"/>
          </a:p>
          <a:p>
            <a:pPr algn="just"/>
            <a:r>
              <a:rPr lang="en-ZA" dirty="0"/>
              <a:t>However, growth in the manufacturing sector appears more dependent on the internal demand generated by the two main driving sectors (agriculture and mining). </a:t>
            </a:r>
          </a:p>
          <a:p>
            <a:pPr algn="just"/>
            <a:endParaRPr lang="en-ZA" dirty="0"/>
          </a:p>
          <a:p>
            <a:pPr algn="just"/>
            <a:r>
              <a:rPr lang="en-ZA" dirty="0"/>
              <a:t>Hence, the quality of policy in the mining and agricultural sector will in the main be the major determinants of the rate of growth of the economy. </a:t>
            </a:r>
          </a:p>
        </p:txBody>
      </p:sp>
    </p:spTree>
    <p:extLst>
      <p:ext uri="{BB962C8B-B14F-4D97-AF65-F5344CB8AC3E}">
        <p14:creationId xmlns:p14="http://schemas.microsoft.com/office/powerpoint/2010/main" val="33958327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400" b="1" i="1" dirty="0" smtClean="0"/>
              <a:t>Economic complexity is measured by </a:t>
            </a:r>
            <a:r>
              <a:rPr lang="en-ZA" sz="2400" b="1" i="1" dirty="0"/>
              <a:t>the set of </a:t>
            </a:r>
            <a:r>
              <a:rPr lang="en-ZA" sz="2400" b="1" i="1" dirty="0" smtClean="0"/>
              <a:t>capabilities present in </a:t>
            </a:r>
            <a:r>
              <a:rPr lang="en-ZA" sz="2400" b="1" i="1" dirty="0"/>
              <a:t>a </a:t>
            </a:r>
            <a:r>
              <a:rPr lang="en-ZA" sz="2400" b="1" i="1" dirty="0" smtClean="0"/>
              <a:t>country (ILO, 2016)</a:t>
            </a:r>
            <a:endParaRPr lang="en-ZA" sz="2400" b="1" i="1"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5"/>
            <a:ext cx="8784976" cy="5328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7349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457200" y="152400"/>
            <a:ext cx="8229600" cy="6553200"/>
          </a:xfrm>
        </p:spPr>
        <p:txBody>
          <a:bodyPr>
            <a:normAutofit lnSpcReduction="10000"/>
          </a:bodyPr>
          <a:lstStyle/>
          <a:p>
            <a:pPr algn="just">
              <a:lnSpc>
                <a:spcPct val="90000"/>
              </a:lnSpc>
              <a:buFontTx/>
              <a:buNone/>
            </a:pPr>
            <a:endParaRPr lang="en-US" sz="2400" dirty="0" smtClean="0"/>
          </a:p>
          <a:p>
            <a:pPr algn="just">
              <a:lnSpc>
                <a:spcPct val="90000"/>
              </a:lnSpc>
              <a:buFontTx/>
              <a:buNone/>
            </a:pPr>
            <a:r>
              <a:rPr lang="en-US" sz="2400" dirty="0" smtClean="0"/>
              <a:t>The perennial problem of under-</a:t>
            </a:r>
            <a:r>
              <a:rPr lang="en-US" sz="2400" dirty="0" err="1" smtClean="0"/>
              <a:t>utilisation</a:t>
            </a:r>
            <a:r>
              <a:rPr lang="en-US" sz="2400" dirty="0" smtClean="0"/>
              <a:t> of resources, implying underdevelopment, can be traced to the legacies of the African economies.</a:t>
            </a:r>
          </a:p>
          <a:p>
            <a:pPr algn="just">
              <a:lnSpc>
                <a:spcPct val="90000"/>
              </a:lnSpc>
              <a:buFontTx/>
              <a:buNone/>
            </a:pPr>
            <a:endParaRPr lang="en-US" sz="2400" dirty="0" smtClean="0"/>
          </a:p>
          <a:p>
            <a:pPr algn="just">
              <a:lnSpc>
                <a:spcPct val="90000"/>
              </a:lnSpc>
              <a:buFontTx/>
              <a:buNone/>
            </a:pPr>
            <a:r>
              <a:rPr lang="en-US" sz="2400" dirty="0" smtClean="0"/>
              <a:t>Underdevelopment in Africa is a reflection of the imbedded economic dualism that is associated with the grafted type of capitalism that was carved out under colonialism. </a:t>
            </a:r>
          </a:p>
          <a:p>
            <a:pPr algn="just">
              <a:lnSpc>
                <a:spcPct val="90000"/>
              </a:lnSpc>
              <a:buFontTx/>
              <a:buNone/>
            </a:pPr>
            <a:endParaRPr lang="en-US" sz="2400" dirty="0" smtClean="0"/>
          </a:p>
          <a:p>
            <a:pPr algn="just">
              <a:lnSpc>
                <a:spcPct val="90000"/>
              </a:lnSpc>
              <a:buFontTx/>
              <a:buNone/>
            </a:pPr>
            <a:r>
              <a:rPr lang="en-US" sz="2400" dirty="0" smtClean="0"/>
              <a:t>Thus, the low resource absorptive capacity of African economies is related to the enclave growth emanating from the structural legacy of economic dualism which explains the vicious circle of perpetual under-employment that afflicts the majority of the </a:t>
            </a:r>
            <a:r>
              <a:rPr lang="en-US" sz="2400" dirty="0" err="1" smtClean="0"/>
              <a:t>labour</a:t>
            </a:r>
            <a:r>
              <a:rPr lang="en-US" sz="2400" dirty="0" smtClean="0"/>
              <a:t> force, and especially women. </a:t>
            </a:r>
          </a:p>
          <a:p>
            <a:pPr algn="just">
              <a:lnSpc>
                <a:spcPct val="90000"/>
              </a:lnSpc>
              <a:buFontTx/>
              <a:buNone/>
            </a:pPr>
            <a:endParaRPr lang="en-US" sz="2400" dirty="0" smtClean="0"/>
          </a:p>
          <a:p>
            <a:pPr algn="just">
              <a:lnSpc>
                <a:spcPct val="90000"/>
              </a:lnSpc>
              <a:buFontTx/>
              <a:buNone/>
            </a:pPr>
            <a:r>
              <a:rPr lang="en-US" sz="2400" dirty="0" smtClean="0"/>
              <a:t>The evolving social formations suggest the co-existence of the dominant capitalist and pre-capitalist modes of production that have been fused together in a rather uneasy and tenuous co-existence (grafted capitalism).</a:t>
            </a:r>
          </a:p>
        </p:txBody>
      </p:sp>
    </p:spTree>
    <p:extLst>
      <p:ext uri="{BB962C8B-B14F-4D97-AF65-F5344CB8AC3E}">
        <p14:creationId xmlns:p14="http://schemas.microsoft.com/office/powerpoint/2010/main" val="35223324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44624"/>
            <a:ext cx="9036496"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56593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36104"/>
          </a:xfrm>
        </p:spPr>
        <p:txBody>
          <a:bodyPr>
            <a:normAutofit fontScale="90000"/>
          </a:bodyPr>
          <a:lstStyle/>
          <a:p>
            <a:r>
              <a:rPr lang="en-ZA" sz="2400" b="1" i="1" dirty="0" smtClean="0">
                <a:solidFill>
                  <a:srgbClr val="000000"/>
                </a:solidFill>
              </a:rPr>
              <a:t>Success factors: consider a mix between three key strategies, based on a solid understanding of production capabilities (ILO, 2016).</a:t>
            </a:r>
            <a:endParaRPr lang="en-ZA" sz="2400" b="1" i="1"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1124743"/>
            <a:ext cx="8677275" cy="554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04464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08112"/>
          </a:xfrm>
        </p:spPr>
        <p:txBody>
          <a:bodyPr>
            <a:normAutofit/>
          </a:bodyPr>
          <a:lstStyle/>
          <a:p>
            <a:r>
              <a:rPr lang="en-ZA" sz="2800" b="1" dirty="0"/>
              <a:t>Schematic illustration of linkages in the post-crisis Zimbabwean </a:t>
            </a:r>
            <a:r>
              <a:rPr lang="en-ZA" sz="2800" b="1" dirty="0" smtClean="0"/>
              <a:t>economy (World Bank, 2012)</a:t>
            </a:r>
            <a:endParaRPr lang="en-ZA" sz="2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124744"/>
            <a:ext cx="8749480"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7835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ZA" sz="2400" b="1" i="1" dirty="0"/>
              <a:t>Three growth levers: within-sector productivity growth, </a:t>
            </a:r>
            <a:r>
              <a:rPr lang="en-ZA" sz="2400" b="1" i="1" dirty="0" err="1"/>
              <a:t>intersectoral</a:t>
            </a:r>
            <a:r>
              <a:rPr lang="en-ZA" sz="2400" b="1" i="1" dirty="0"/>
              <a:t> reallocation, and firm </a:t>
            </a:r>
            <a:r>
              <a:rPr lang="en-ZA" sz="2400" b="1" i="1" dirty="0" smtClean="0"/>
              <a:t>dynamics (ILO, 2016)</a:t>
            </a:r>
            <a:endParaRPr lang="en-ZA" sz="2400" b="1" i="1" dirty="0"/>
          </a:p>
        </p:txBody>
      </p:sp>
      <p:sp>
        <p:nvSpPr>
          <p:cNvPr id="3" name="Content Placeholder 2"/>
          <p:cNvSpPr>
            <a:spLocks noGrp="1"/>
          </p:cNvSpPr>
          <p:nvPr>
            <p:ph idx="1"/>
          </p:nvPr>
        </p:nvSpPr>
        <p:spPr/>
        <p:txBody>
          <a:bodyPr>
            <a:normAutofit fontScale="70000" lnSpcReduction="20000"/>
          </a:bodyPr>
          <a:lstStyle/>
          <a:p>
            <a:endParaRPr lang="en-ZA" sz="1800" dirty="0">
              <a:solidFill>
                <a:srgbClr val="000000"/>
              </a:solidFill>
            </a:endParaRPr>
          </a:p>
          <a:p>
            <a:pPr algn="just"/>
            <a:r>
              <a:rPr lang="en-ZA" b="1" dirty="0">
                <a:solidFill>
                  <a:srgbClr val="000000"/>
                </a:solidFill>
              </a:rPr>
              <a:t>Intra-sectorial structural change</a:t>
            </a:r>
            <a:r>
              <a:rPr lang="en-ZA" dirty="0">
                <a:solidFill>
                  <a:srgbClr val="000000"/>
                </a:solidFill>
              </a:rPr>
              <a:t>: The main driver of growth –in particular in manufacturing (often seen as an unconditional escalator to development): that is why the decline of manufacturing output in Zimbabwe is perhaps the main structural concern. </a:t>
            </a:r>
          </a:p>
          <a:p>
            <a:pPr algn="just"/>
            <a:r>
              <a:rPr lang="en-ZA" dirty="0">
                <a:solidFill>
                  <a:srgbClr val="000000"/>
                </a:solidFill>
                <a:latin typeface="Arial"/>
              </a:rPr>
              <a:t>•</a:t>
            </a:r>
            <a:r>
              <a:rPr lang="en-ZA" b="1" dirty="0">
                <a:solidFill>
                  <a:srgbClr val="000000"/>
                </a:solidFill>
              </a:rPr>
              <a:t>Inter-sectorial structural change</a:t>
            </a:r>
            <a:r>
              <a:rPr lang="en-ZA" dirty="0">
                <a:solidFill>
                  <a:srgbClr val="000000"/>
                </a:solidFill>
              </a:rPr>
              <a:t>: Particularly important for countries rising from low to middle-income status: workers and capital migrate from less productive (agriculture, informality) to more productive (manufacturing, </a:t>
            </a:r>
            <a:r>
              <a:rPr lang="en-ZA" dirty="0" err="1">
                <a:solidFill>
                  <a:srgbClr val="000000"/>
                </a:solidFill>
              </a:rPr>
              <a:t>tradeable</a:t>
            </a:r>
            <a:r>
              <a:rPr lang="en-ZA" dirty="0">
                <a:solidFill>
                  <a:srgbClr val="000000"/>
                </a:solidFill>
              </a:rPr>
              <a:t> services) activities. </a:t>
            </a:r>
          </a:p>
          <a:p>
            <a:pPr algn="just"/>
            <a:r>
              <a:rPr lang="en-ZA" dirty="0">
                <a:solidFill>
                  <a:srgbClr val="000000"/>
                </a:solidFill>
                <a:latin typeface="Arial"/>
              </a:rPr>
              <a:t>•</a:t>
            </a:r>
            <a:r>
              <a:rPr lang="en-ZA" b="1" dirty="0">
                <a:solidFill>
                  <a:srgbClr val="000000"/>
                </a:solidFill>
              </a:rPr>
              <a:t>Firm dynamics </a:t>
            </a:r>
            <a:r>
              <a:rPr lang="en-ZA" dirty="0">
                <a:solidFill>
                  <a:srgbClr val="000000"/>
                </a:solidFill>
              </a:rPr>
              <a:t>increases mean productivity by improving the distribution of firms in </a:t>
            </a:r>
            <a:r>
              <a:rPr lang="en-ZA" dirty="0" err="1">
                <a:solidFill>
                  <a:srgbClr val="000000"/>
                </a:solidFill>
              </a:rPr>
              <a:t>favourof</a:t>
            </a:r>
            <a:r>
              <a:rPr lang="en-ZA" dirty="0">
                <a:solidFill>
                  <a:srgbClr val="000000"/>
                </a:solidFill>
              </a:rPr>
              <a:t> relatively productive ones. In industrialized countries, entry of above-mean productivity firms contributes positively to aggregate productivity growth, while among developing and transitional economies there are several occurrences of negative contributions.</a:t>
            </a:r>
          </a:p>
          <a:p>
            <a:pPr marL="0" indent="0" algn="just">
              <a:buNone/>
            </a:pPr>
            <a:endParaRPr lang="en-ZA" dirty="0"/>
          </a:p>
        </p:txBody>
      </p:sp>
    </p:spTree>
    <p:extLst>
      <p:ext uri="{BB962C8B-B14F-4D97-AF65-F5344CB8AC3E}">
        <p14:creationId xmlns:p14="http://schemas.microsoft.com/office/powerpoint/2010/main" val="4343496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2400" b="1" i="1" dirty="0"/>
              <a:t>There is plenty of potential to turn the trend around and find new and strengthen existing sources of sustainable </a:t>
            </a:r>
            <a:r>
              <a:rPr lang="en-ZA" sz="2400" b="1" i="1" dirty="0" smtClean="0"/>
              <a:t>growth (ILO, 2016). </a:t>
            </a:r>
            <a:endParaRPr lang="en-ZA" sz="2400" b="1" i="1" dirty="0"/>
          </a:p>
        </p:txBody>
      </p:sp>
      <p:sp>
        <p:nvSpPr>
          <p:cNvPr id="3" name="Rectangle 2"/>
          <p:cNvSpPr/>
          <p:nvPr/>
        </p:nvSpPr>
        <p:spPr>
          <a:xfrm>
            <a:off x="395536" y="1913201"/>
            <a:ext cx="8424936" cy="2108269"/>
          </a:xfrm>
          <a:prstGeom prst="rect">
            <a:avLst/>
          </a:prstGeom>
        </p:spPr>
        <p:txBody>
          <a:bodyPr wrap="square">
            <a:spAutoFit/>
          </a:bodyPr>
          <a:lstStyle/>
          <a:p>
            <a:endParaRPr lang="en-ZA" sz="1100" dirty="0">
              <a:solidFill>
                <a:srgbClr val="000000"/>
              </a:solidFill>
            </a:endParaRPr>
          </a:p>
          <a:p>
            <a:pPr algn="just"/>
            <a:r>
              <a:rPr lang="en-ZA" sz="2000" dirty="0">
                <a:solidFill>
                  <a:srgbClr val="000000"/>
                </a:solidFill>
              </a:rPr>
              <a:t>Agriculture: Regain lost productivity and strengthen linkages to industry</a:t>
            </a:r>
          </a:p>
          <a:p>
            <a:pPr algn="just"/>
            <a:r>
              <a:rPr lang="en-ZA" sz="2000" dirty="0">
                <a:solidFill>
                  <a:srgbClr val="000000"/>
                </a:solidFill>
                <a:latin typeface="Arial"/>
              </a:rPr>
              <a:t>•</a:t>
            </a:r>
            <a:r>
              <a:rPr lang="en-ZA" sz="2000" dirty="0">
                <a:solidFill>
                  <a:srgbClr val="000000"/>
                </a:solidFill>
              </a:rPr>
              <a:t>Mining: We missed the commodity boom, but the potential remains large</a:t>
            </a:r>
          </a:p>
          <a:p>
            <a:pPr algn="just"/>
            <a:r>
              <a:rPr lang="en-ZA" sz="2000" dirty="0">
                <a:solidFill>
                  <a:srgbClr val="000000"/>
                </a:solidFill>
                <a:latin typeface="Arial"/>
              </a:rPr>
              <a:t>•</a:t>
            </a:r>
            <a:r>
              <a:rPr lang="en-ZA" sz="2000" dirty="0">
                <a:solidFill>
                  <a:srgbClr val="000000"/>
                </a:solidFill>
              </a:rPr>
              <a:t>Manufacturing: Highly correlated with agriculture –high potential for regaining ground </a:t>
            </a:r>
          </a:p>
          <a:p>
            <a:pPr algn="just"/>
            <a:r>
              <a:rPr lang="en-ZA" sz="2000" dirty="0">
                <a:solidFill>
                  <a:srgbClr val="000000"/>
                </a:solidFill>
                <a:latin typeface="Arial"/>
              </a:rPr>
              <a:t>•</a:t>
            </a:r>
            <a:r>
              <a:rPr lang="en-ZA" sz="2000" dirty="0">
                <a:solidFill>
                  <a:srgbClr val="000000"/>
                </a:solidFill>
              </a:rPr>
              <a:t>Services: Focus on areas of high potential –tourism, infrastructure, financial services</a:t>
            </a:r>
          </a:p>
        </p:txBody>
      </p:sp>
    </p:spTree>
    <p:extLst>
      <p:ext uri="{BB962C8B-B14F-4D97-AF65-F5344CB8AC3E}">
        <p14:creationId xmlns:p14="http://schemas.microsoft.com/office/powerpoint/2010/main" val="42656075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88640"/>
            <a:ext cx="8964488"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76792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marL="0" indent="0">
              <a:buNone/>
            </a:pPr>
            <a:endParaRPr lang="en-ZA" dirty="0"/>
          </a:p>
          <a:p>
            <a:pPr marL="0" indent="0">
              <a:buNone/>
            </a:pPr>
            <a:endParaRPr lang="en-ZA" dirty="0" smtClean="0"/>
          </a:p>
          <a:p>
            <a:pPr marL="0" indent="0" algn="ctr">
              <a:buNone/>
            </a:pPr>
            <a:endParaRPr lang="en-ZA" sz="4400" b="1" dirty="0"/>
          </a:p>
          <a:p>
            <a:pPr marL="0" indent="0" algn="ctr">
              <a:buNone/>
            </a:pPr>
            <a:r>
              <a:rPr lang="en-ZA" sz="4400" b="1" dirty="0" smtClean="0"/>
              <a:t>THANK YOU!</a:t>
            </a:r>
            <a:endParaRPr lang="en-ZA" sz="4400" b="1" dirty="0"/>
          </a:p>
        </p:txBody>
      </p:sp>
    </p:spTree>
    <p:extLst>
      <p:ext uri="{BB962C8B-B14F-4D97-AF65-F5344CB8AC3E}">
        <p14:creationId xmlns:p14="http://schemas.microsoft.com/office/powerpoint/2010/main" val="23964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457200" y="228600"/>
            <a:ext cx="8229600" cy="6400800"/>
          </a:xfrm>
        </p:spPr>
        <p:txBody>
          <a:bodyPr>
            <a:normAutofit fontScale="92500" lnSpcReduction="10000"/>
          </a:bodyPr>
          <a:lstStyle/>
          <a:p>
            <a:pPr algn="just">
              <a:lnSpc>
                <a:spcPct val="90000"/>
              </a:lnSpc>
              <a:buFontTx/>
              <a:buNone/>
            </a:pPr>
            <a:r>
              <a:rPr lang="en-US" sz="2400" dirty="0" smtClean="0"/>
              <a:t>From the capitalist perspective, pre-capitalist forms of work constitute non-productive </a:t>
            </a:r>
            <a:r>
              <a:rPr lang="en-US" sz="2400" dirty="0" err="1" smtClean="0"/>
              <a:t>labour</a:t>
            </a:r>
            <a:r>
              <a:rPr lang="en-US" sz="2400" dirty="0" smtClean="0"/>
              <a:t> in that the </a:t>
            </a:r>
            <a:r>
              <a:rPr lang="en-US" sz="2400" dirty="0" err="1" smtClean="0"/>
              <a:t>labour</a:t>
            </a:r>
            <a:r>
              <a:rPr lang="en-US" sz="2400" dirty="0" smtClean="0"/>
              <a:t> is not profit-oriented. </a:t>
            </a:r>
          </a:p>
          <a:p>
            <a:pPr algn="just">
              <a:lnSpc>
                <a:spcPct val="90000"/>
              </a:lnSpc>
              <a:buFontTx/>
              <a:buNone/>
            </a:pPr>
            <a:endParaRPr lang="en-US" sz="2400" dirty="0" smtClean="0"/>
          </a:p>
          <a:p>
            <a:pPr algn="just">
              <a:lnSpc>
                <a:spcPct val="90000"/>
              </a:lnSpc>
              <a:buFontTx/>
              <a:buNone/>
            </a:pPr>
            <a:r>
              <a:rPr lang="en-US" sz="2400" dirty="0" smtClean="0"/>
              <a:t>From a market, and therefore capitalist point of view, under-employment manifests itself as non-productive </a:t>
            </a:r>
            <a:r>
              <a:rPr lang="en-US" sz="2400" dirty="0" err="1" smtClean="0"/>
              <a:t>labour</a:t>
            </a:r>
            <a:r>
              <a:rPr lang="en-US" sz="2400" dirty="0" smtClean="0"/>
              <a:t> in that it is not harnessed by capital for accumulation.  </a:t>
            </a:r>
          </a:p>
          <a:p>
            <a:pPr algn="just">
              <a:lnSpc>
                <a:spcPct val="90000"/>
              </a:lnSpc>
              <a:buFontTx/>
              <a:buNone/>
            </a:pPr>
            <a:endParaRPr lang="en-US" sz="2400" dirty="0" smtClean="0"/>
          </a:p>
          <a:p>
            <a:pPr algn="just">
              <a:lnSpc>
                <a:spcPct val="90000"/>
              </a:lnSpc>
              <a:buFontTx/>
              <a:buNone/>
            </a:pPr>
            <a:r>
              <a:rPr lang="en-US" sz="2400" dirty="0" smtClean="0"/>
              <a:t>The capitalist part of the economy is the formal sector, while the pre-capitalist part is the non-formal sector (informal and subsistence sectors). </a:t>
            </a:r>
          </a:p>
          <a:p>
            <a:pPr algn="just">
              <a:lnSpc>
                <a:spcPct val="90000"/>
              </a:lnSpc>
              <a:buFontTx/>
              <a:buNone/>
            </a:pPr>
            <a:endParaRPr lang="en-US" sz="2400" dirty="0" smtClean="0"/>
          </a:p>
          <a:p>
            <a:pPr algn="just">
              <a:lnSpc>
                <a:spcPct val="90000"/>
              </a:lnSpc>
              <a:buFontTx/>
              <a:buNone/>
            </a:pPr>
            <a:r>
              <a:rPr lang="en-US" sz="2400" dirty="0" smtClean="0"/>
              <a:t>The non-formal sector therefore accommodates the remnant of pre-capitalist forms of production (non-productive </a:t>
            </a:r>
            <a:r>
              <a:rPr lang="en-US" sz="2400" dirty="0" err="1" smtClean="0"/>
              <a:t>labour</a:t>
            </a:r>
            <a:r>
              <a:rPr lang="en-US" sz="2400" dirty="0" smtClean="0"/>
              <a:t>).   </a:t>
            </a:r>
          </a:p>
          <a:p>
            <a:pPr algn="just">
              <a:lnSpc>
                <a:spcPct val="90000"/>
              </a:lnSpc>
              <a:buFontTx/>
              <a:buNone/>
            </a:pPr>
            <a:endParaRPr lang="en-US" sz="2400" dirty="0" smtClean="0"/>
          </a:p>
          <a:p>
            <a:pPr algn="just">
              <a:lnSpc>
                <a:spcPct val="90000"/>
              </a:lnSpc>
              <a:buFontTx/>
              <a:buNone/>
            </a:pPr>
            <a:r>
              <a:rPr lang="en-US" sz="2400" dirty="0" smtClean="0"/>
              <a:t>An important requirement for development under capitalism is the need to capture non-productive </a:t>
            </a:r>
            <a:r>
              <a:rPr lang="en-US" sz="2400" dirty="0" err="1" smtClean="0"/>
              <a:t>labour</a:t>
            </a:r>
            <a:r>
              <a:rPr lang="en-US" sz="2400" dirty="0" smtClean="0"/>
              <a:t> into its realm of operation. </a:t>
            </a:r>
          </a:p>
          <a:p>
            <a:pPr algn="just">
              <a:lnSpc>
                <a:spcPct val="90000"/>
              </a:lnSpc>
              <a:buFontTx/>
              <a:buNone/>
            </a:pPr>
            <a:endParaRPr lang="en-US" sz="2400" dirty="0" smtClean="0"/>
          </a:p>
          <a:p>
            <a:pPr algn="just">
              <a:lnSpc>
                <a:spcPct val="90000"/>
              </a:lnSpc>
              <a:buFontTx/>
              <a:buNone/>
            </a:pPr>
            <a:r>
              <a:rPr lang="en-US" sz="2400" dirty="0" smtClean="0"/>
              <a:t>This way, a dynamic impulse is imparted to social relations based on the imperative to accumulate. </a:t>
            </a:r>
          </a:p>
        </p:txBody>
      </p:sp>
    </p:spTree>
    <p:extLst>
      <p:ext uri="{BB962C8B-B14F-4D97-AF65-F5344CB8AC3E}">
        <p14:creationId xmlns:p14="http://schemas.microsoft.com/office/powerpoint/2010/main" val="737594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381000" y="228600"/>
            <a:ext cx="8229600" cy="6400800"/>
          </a:xfrm>
        </p:spPr>
        <p:txBody>
          <a:bodyPr/>
          <a:lstStyle/>
          <a:p>
            <a:pPr algn="just">
              <a:lnSpc>
                <a:spcPct val="80000"/>
              </a:lnSpc>
              <a:buFontTx/>
              <a:buNone/>
            </a:pPr>
            <a:r>
              <a:rPr lang="en-US" sz="2000" dirty="0" smtClean="0"/>
              <a:t>Thus, the disruption of pre-capitalist relations imparts to a country the potential of internally driven growth.</a:t>
            </a:r>
          </a:p>
          <a:p>
            <a:pPr algn="just">
              <a:lnSpc>
                <a:spcPct val="80000"/>
              </a:lnSpc>
              <a:buFontTx/>
              <a:buNone/>
            </a:pPr>
            <a:endParaRPr lang="en-US" sz="2000" dirty="0" smtClean="0"/>
          </a:p>
          <a:p>
            <a:pPr algn="just">
              <a:lnSpc>
                <a:spcPct val="80000"/>
              </a:lnSpc>
              <a:buFontTx/>
              <a:buNone/>
            </a:pPr>
            <a:r>
              <a:rPr lang="en-US" sz="2000" dirty="0" smtClean="0"/>
              <a:t>The issue is that while both developed and developing countries have both elements of productive and non-productive </a:t>
            </a:r>
            <a:r>
              <a:rPr lang="en-US" sz="2000" dirty="0" err="1" smtClean="0"/>
              <a:t>labour</a:t>
            </a:r>
            <a:r>
              <a:rPr lang="en-US" sz="2000" dirty="0" smtClean="0"/>
              <a:t>, it is the predominance of non-productive </a:t>
            </a:r>
            <a:r>
              <a:rPr lang="en-US" sz="2000" dirty="0" err="1" smtClean="0"/>
              <a:t>labour</a:t>
            </a:r>
            <a:r>
              <a:rPr lang="en-US" sz="2000" dirty="0" smtClean="0"/>
              <a:t> in developing countries that constitutes the major problem. </a:t>
            </a:r>
          </a:p>
          <a:p>
            <a:pPr algn="just">
              <a:lnSpc>
                <a:spcPct val="80000"/>
              </a:lnSpc>
              <a:buFontTx/>
              <a:buNone/>
            </a:pPr>
            <a:endParaRPr lang="en-US" sz="2000" dirty="0" smtClean="0"/>
          </a:p>
          <a:p>
            <a:pPr algn="just">
              <a:lnSpc>
                <a:spcPct val="80000"/>
              </a:lnSpc>
              <a:buFontTx/>
              <a:buNone/>
            </a:pPr>
            <a:r>
              <a:rPr lang="en-US" sz="2000" dirty="0" smtClean="0"/>
              <a:t>In other words, the tragedy in most African economies is that the majority of its </a:t>
            </a:r>
            <a:r>
              <a:rPr lang="en-US" sz="2000" dirty="0" err="1" smtClean="0"/>
              <a:t>labour</a:t>
            </a:r>
            <a:r>
              <a:rPr lang="en-US" sz="2000" dirty="0" smtClean="0"/>
              <a:t> force, mainly women, is trapped in pre-capitalist forms of production which are not driven by the need to employ </a:t>
            </a:r>
            <a:r>
              <a:rPr lang="en-US" sz="2000" dirty="0" err="1" smtClean="0"/>
              <a:t>labour</a:t>
            </a:r>
            <a:r>
              <a:rPr lang="en-US" sz="2000" dirty="0" smtClean="0"/>
              <a:t> to generate profit and the further expansion of capital. </a:t>
            </a:r>
          </a:p>
          <a:p>
            <a:pPr algn="just">
              <a:lnSpc>
                <a:spcPct val="80000"/>
              </a:lnSpc>
              <a:buFontTx/>
              <a:buNone/>
            </a:pPr>
            <a:endParaRPr lang="en-US" sz="2000" dirty="0" smtClean="0"/>
          </a:p>
          <a:p>
            <a:pPr algn="just">
              <a:lnSpc>
                <a:spcPct val="80000"/>
              </a:lnSpc>
              <a:buFontTx/>
              <a:buNone/>
            </a:pPr>
            <a:r>
              <a:rPr lang="en-US" sz="2000" dirty="0" smtClean="0"/>
              <a:t>Apart from the under-</a:t>
            </a:r>
            <a:r>
              <a:rPr lang="en-US" sz="2000" dirty="0" err="1" smtClean="0"/>
              <a:t>utilisation</a:t>
            </a:r>
            <a:r>
              <a:rPr lang="en-US" sz="2000" dirty="0" smtClean="0"/>
              <a:t> of resources, and especially </a:t>
            </a:r>
            <a:r>
              <a:rPr lang="en-US" sz="2000" dirty="0" err="1" smtClean="0"/>
              <a:t>labour</a:t>
            </a:r>
            <a:r>
              <a:rPr lang="en-US" sz="2000" dirty="0" smtClean="0"/>
              <a:t>, another legacy of colonialism is the absence of an internal (endogenous) dynamism for growth and transformation since the economies are dependent on, and constrained by external factors. </a:t>
            </a:r>
          </a:p>
          <a:p>
            <a:pPr algn="just">
              <a:lnSpc>
                <a:spcPct val="80000"/>
              </a:lnSpc>
              <a:buFontTx/>
              <a:buNone/>
            </a:pPr>
            <a:endParaRPr lang="en-US" sz="2000" dirty="0" smtClean="0"/>
          </a:p>
          <a:p>
            <a:pPr algn="just">
              <a:lnSpc>
                <a:spcPct val="80000"/>
              </a:lnSpc>
              <a:buFontTx/>
              <a:buNone/>
            </a:pPr>
            <a:r>
              <a:rPr lang="en-US" sz="2000" dirty="0" smtClean="0"/>
              <a:t>In the absence of an internally motivated and conscious process of transformation, the growth process would not only </a:t>
            </a:r>
            <a:r>
              <a:rPr lang="en-US" sz="2000" dirty="0" err="1" smtClean="0"/>
              <a:t>marginalise</a:t>
            </a:r>
            <a:r>
              <a:rPr lang="en-US" sz="2000" dirty="0" smtClean="0"/>
              <a:t> the majority of the </a:t>
            </a:r>
            <a:r>
              <a:rPr lang="en-US" sz="2000" dirty="0" err="1" smtClean="0"/>
              <a:t>labour</a:t>
            </a:r>
            <a:r>
              <a:rPr lang="en-US" sz="2000" dirty="0" smtClean="0"/>
              <a:t> force, but would also </a:t>
            </a:r>
            <a:r>
              <a:rPr lang="en-US" sz="2000" dirty="0" err="1" smtClean="0"/>
              <a:t>marginalise</a:t>
            </a:r>
            <a:r>
              <a:rPr lang="en-US" sz="2000" dirty="0" smtClean="0"/>
              <a:t> the developing country itself in the international arena. </a:t>
            </a:r>
          </a:p>
        </p:txBody>
      </p:sp>
    </p:spTree>
    <p:extLst>
      <p:ext uri="{BB962C8B-B14F-4D97-AF65-F5344CB8AC3E}">
        <p14:creationId xmlns:p14="http://schemas.microsoft.com/office/powerpoint/2010/main" val="1748395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381000" y="228600"/>
            <a:ext cx="8229600" cy="6400800"/>
          </a:xfrm>
        </p:spPr>
        <p:txBody>
          <a:bodyPr/>
          <a:lstStyle/>
          <a:p>
            <a:pPr algn="just">
              <a:lnSpc>
                <a:spcPct val="80000"/>
              </a:lnSpc>
              <a:buFontTx/>
              <a:buNone/>
            </a:pPr>
            <a:r>
              <a:rPr lang="en-GB" sz="2000" b="1" dirty="0" smtClean="0"/>
              <a:t>Demand deficiency</a:t>
            </a:r>
            <a:r>
              <a:rPr lang="en-GB" sz="2000" dirty="0" smtClean="0"/>
              <a:t>: An enclave economy will also be limited by the very nature of the system itself: the fact that a large segment of labour force is engaged in low productivity implies that effective demand is low, limiting the market for formal activities to expand.  </a:t>
            </a:r>
          </a:p>
          <a:p>
            <a:pPr algn="just">
              <a:lnSpc>
                <a:spcPct val="80000"/>
              </a:lnSpc>
              <a:buFontTx/>
              <a:buNone/>
            </a:pPr>
            <a:r>
              <a:rPr lang="en-GB" sz="2000" dirty="0" smtClean="0"/>
              <a:t>This deficiency in effective demand also makes the formal economy more reliant on external demand, thereby reinforcing dependency.</a:t>
            </a:r>
            <a:endParaRPr lang="en-GB" sz="2000" b="1" dirty="0" smtClean="0"/>
          </a:p>
          <a:p>
            <a:pPr algn="just">
              <a:lnSpc>
                <a:spcPct val="80000"/>
              </a:lnSpc>
              <a:buFontTx/>
              <a:buNone/>
            </a:pPr>
            <a:endParaRPr lang="en-GB" sz="2000" b="1" dirty="0" smtClean="0"/>
          </a:p>
          <a:p>
            <a:pPr algn="just">
              <a:lnSpc>
                <a:spcPct val="80000"/>
              </a:lnSpc>
              <a:buFontTx/>
              <a:buNone/>
            </a:pPr>
            <a:r>
              <a:rPr lang="en-GB" sz="2000" b="1" dirty="0" smtClean="0"/>
              <a:t>Limited internal savings</a:t>
            </a:r>
            <a:r>
              <a:rPr lang="en-GB" sz="2000" dirty="0" smtClean="0"/>
              <a:t>: The fact that a large segment of the labour force cannot engage in productive activities (</a:t>
            </a:r>
            <a:r>
              <a:rPr lang="en-GB" sz="2000" dirty="0" err="1" smtClean="0"/>
              <a:t>survivalistic</a:t>
            </a:r>
            <a:r>
              <a:rPr lang="en-GB" sz="2000" dirty="0" smtClean="0"/>
              <a:t>) implies they are not available for accumulation by the capitalist sector.  </a:t>
            </a:r>
          </a:p>
          <a:p>
            <a:pPr algn="just">
              <a:lnSpc>
                <a:spcPct val="80000"/>
              </a:lnSpc>
              <a:buFontTx/>
              <a:buNone/>
            </a:pPr>
            <a:r>
              <a:rPr lang="en-GB" sz="2000" dirty="0" smtClean="0"/>
              <a:t>In addition, the fact that a majority of the labour force lives close to subsistence levels implies that they cannot save and if they do their savings are not captured through financial intermediation due to missing linkages and market gaps in the financial market.  </a:t>
            </a:r>
          </a:p>
          <a:p>
            <a:pPr algn="just">
              <a:lnSpc>
                <a:spcPct val="80000"/>
              </a:lnSpc>
              <a:buFontTx/>
              <a:buNone/>
            </a:pPr>
            <a:r>
              <a:rPr lang="en-GB" sz="2000" dirty="0" smtClean="0"/>
              <a:t>Thus, an enclave economy tends to lack the capacity to generate internal savings hence the reliance on foreign investment and foreign aid which pre-empts the need for self-generated savings.</a:t>
            </a:r>
            <a:endParaRPr lang="en-GB" sz="2000" b="1" dirty="0" smtClean="0"/>
          </a:p>
          <a:p>
            <a:pPr algn="just">
              <a:lnSpc>
                <a:spcPct val="80000"/>
              </a:lnSpc>
              <a:buFontTx/>
              <a:buNone/>
            </a:pPr>
            <a:endParaRPr lang="en-GB" sz="2000" b="1" dirty="0" smtClean="0"/>
          </a:p>
          <a:p>
            <a:pPr algn="just">
              <a:lnSpc>
                <a:spcPct val="80000"/>
              </a:lnSpc>
              <a:buFontTx/>
              <a:buNone/>
            </a:pPr>
            <a:r>
              <a:rPr lang="en-GB" sz="2000" b="1" dirty="0" smtClean="0"/>
              <a:t>Asymmetry between National, Regional and International growth and development needs: </a:t>
            </a:r>
            <a:r>
              <a:rPr lang="en-GB" sz="2000" dirty="0" smtClean="0"/>
              <a:t>As a consequence of the above problems, African countries find themselves in a dilemma whereby disarticulations at the national level, coupled with external dependency, militate against effective regional cooperation and national development as well.</a:t>
            </a:r>
            <a:endParaRPr lang="en-US" sz="2000" dirty="0" smtClean="0"/>
          </a:p>
        </p:txBody>
      </p:sp>
    </p:spTree>
    <p:extLst>
      <p:ext uri="{BB962C8B-B14F-4D97-AF65-F5344CB8AC3E}">
        <p14:creationId xmlns:p14="http://schemas.microsoft.com/office/powerpoint/2010/main" val="808616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457200" y="533400"/>
            <a:ext cx="8229600" cy="5867400"/>
          </a:xfrm>
        </p:spPr>
        <p:txBody>
          <a:bodyPr>
            <a:normAutofit fontScale="92500"/>
          </a:bodyPr>
          <a:lstStyle/>
          <a:p>
            <a:pPr algn="just">
              <a:lnSpc>
                <a:spcPct val="90000"/>
              </a:lnSpc>
              <a:buFontTx/>
              <a:buNone/>
            </a:pPr>
            <a:r>
              <a:rPr lang="en-US" sz="2400" dirty="0"/>
              <a:t>The Zimbabwean economy is characterized by dualism, a legacy that has been reinforced by both the colonial &amp; post-colonial policies which had a formal sector bias.</a:t>
            </a:r>
          </a:p>
          <a:p>
            <a:pPr algn="just">
              <a:lnSpc>
                <a:spcPct val="90000"/>
              </a:lnSpc>
              <a:buFontTx/>
              <a:buNone/>
            </a:pPr>
            <a:endParaRPr lang="en-US" sz="2400" dirty="0" smtClean="0"/>
          </a:p>
          <a:p>
            <a:pPr algn="just">
              <a:lnSpc>
                <a:spcPct val="90000"/>
              </a:lnSpc>
              <a:buFontTx/>
              <a:buNone/>
            </a:pPr>
            <a:r>
              <a:rPr lang="en-US" sz="2400" dirty="0" smtClean="0"/>
              <a:t>The </a:t>
            </a:r>
            <a:r>
              <a:rPr lang="en-US" sz="2400" dirty="0"/>
              <a:t>trickle-down effects from the formal sector are too weak to transform and absorb these sectors into formal activities.</a:t>
            </a:r>
          </a:p>
          <a:p>
            <a:pPr algn="just">
              <a:lnSpc>
                <a:spcPct val="90000"/>
              </a:lnSpc>
              <a:buFontTx/>
              <a:buNone/>
            </a:pPr>
            <a:endParaRPr lang="en-US" sz="2400" dirty="0" smtClean="0"/>
          </a:p>
          <a:p>
            <a:pPr algn="just">
              <a:lnSpc>
                <a:spcPct val="90000"/>
              </a:lnSpc>
              <a:buFontTx/>
              <a:buNone/>
            </a:pPr>
            <a:r>
              <a:rPr lang="en-US" sz="2400" dirty="0" smtClean="0"/>
              <a:t>Market </a:t>
            </a:r>
            <a:r>
              <a:rPr lang="en-US" sz="2400" dirty="0"/>
              <a:t>forces on their own would simply perpetuate this dualism, even in the presence of some growth.</a:t>
            </a:r>
          </a:p>
          <a:p>
            <a:pPr algn="just">
              <a:lnSpc>
                <a:spcPct val="90000"/>
              </a:lnSpc>
              <a:buFontTx/>
              <a:buNone/>
            </a:pPr>
            <a:endParaRPr lang="en-US" sz="2400" dirty="0" smtClean="0"/>
          </a:p>
          <a:p>
            <a:pPr algn="just">
              <a:lnSpc>
                <a:spcPct val="90000"/>
              </a:lnSpc>
              <a:buFontTx/>
              <a:buNone/>
            </a:pPr>
            <a:r>
              <a:rPr lang="en-US" sz="2400" dirty="0" smtClean="0"/>
              <a:t>In </a:t>
            </a:r>
            <a:r>
              <a:rPr lang="en-US" sz="2400" dirty="0"/>
              <a:t>this regard, a proactive role of the state is needed to integrate the non-formal economy and </a:t>
            </a:r>
            <a:r>
              <a:rPr lang="en-US" sz="2400" dirty="0" err="1"/>
              <a:t>endogenise</a:t>
            </a:r>
            <a:r>
              <a:rPr lang="en-US" sz="2400" dirty="0"/>
              <a:t> the growth process in a manner that allows the majority of the </a:t>
            </a:r>
            <a:r>
              <a:rPr lang="en-US" sz="2400" dirty="0" err="1"/>
              <a:t>labour</a:t>
            </a:r>
            <a:r>
              <a:rPr lang="en-US" sz="2400" dirty="0"/>
              <a:t> force to be in productive activities.</a:t>
            </a:r>
          </a:p>
          <a:p>
            <a:pPr algn="just">
              <a:lnSpc>
                <a:spcPct val="90000"/>
              </a:lnSpc>
              <a:buFontTx/>
              <a:buNone/>
            </a:pPr>
            <a:endParaRPr lang="en-US" sz="2400" dirty="0" smtClean="0"/>
          </a:p>
          <a:p>
            <a:pPr algn="just">
              <a:lnSpc>
                <a:spcPct val="90000"/>
              </a:lnSpc>
              <a:buFontTx/>
              <a:buNone/>
            </a:pPr>
            <a:r>
              <a:rPr lang="en-US" sz="2400" dirty="0" smtClean="0"/>
              <a:t>The </a:t>
            </a:r>
            <a:r>
              <a:rPr lang="en-US" sz="2400" dirty="0"/>
              <a:t>strategy recommended involves targeted supply-side measures to resolve market failures through redistribution of productive assets.  </a:t>
            </a:r>
            <a:endParaRPr lang="en-US" sz="2400" dirty="0" smtClean="0"/>
          </a:p>
        </p:txBody>
      </p:sp>
    </p:spTree>
    <p:extLst>
      <p:ext uri="{BB962C8B-B14F-4D97-AF65-F5344CB8AC3E}">
        <p14:creationId xmlns:p14="http://schemas.microsoft.com/office/powerpoint/2010/main" val="3496570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1169</TotalTime>
  <Words>4388</Words>
  <Application>Microsoft Office PowerPoint</Application>
  <PresentationFormat>On-screen Show (4:3)</PresentationFormat>
  <Paragraphs>287</Paragraphs>
  <Slides>56</Slides>
  <Notes>2</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SUSTAINABLE ECONOMIC TRANSFORMATION IN THE CONTEXT OF SDGs</vt:lpstr>
      <vt:lpstr>STRUCTURE OF PRESENTATION</vt:lpstr>
      <vt:lpstr>The Legacy of a Dual &amp; Enclave Economy</vt:lpstr>
      <vt:lpstr>PowerPoint Presentation</vt:lpstr>
      <vt:lpstr>PowerPoint Presentation</vt:lpstr>
      <vt:lpstr>PowerPoint Presentation</vt:lpstr>
      <vt:lpstr>PowerPoint Presentation</vt:lpstr>
      <vt:lpstr>PowerPoint Presentation</vt:lpstr>
      <vt:lpstr>PowerPoint Presentation</vt:lpstr>
      <vt:lpstr>The Dual and Enclave Structure of the Economy</vt:lpstr>
      <vt:lpstr>Structural Changes in the Economy: Some stylized facts</vt:lpstr>
      <vt:lpstr>PowerPoint Presentation</vt:lpstr>
      <vt:lpstr>The role of agriculture in economic transformation </vt:lpstr>
      <vt:lpstr>PowerPoint Presentation</vt:lpstr>
      <vt:lpstr>PowerPoint Presentation</vt:lpstr>
      <vt:lpstr>PowerPoint Presentation</vt:lpstr>
      <vt:lpstr>PowerPoint Presentation</vt:lpstr>
      <vt:lpstr>Sub-Saharan Africa: Civil Servant Wages in 2013 (percent of government expenditures)</vt:lpstr>
      <vt:lpstr>PowerPoint Presentation</vt:lpstr>
      <vt:lpstr>Economic Transformation and Environmental Sustainability </vt:lpstr>
      <vt:lpstr>PowerPoint Presentation</vt:lpstr>
      <vt:lpstr>PowerPoint Presentation</vt:lpstr>
      <vt:lpstr>PowerPoint Presentation</vt:lpstr>
      <vt:lpstr>PowerPoint Presentation</vt:lpstr>
      <vt:lpstr>Structural Regression in Zimbabwe</vt:lpstr>
      <vt:lpstr>Mining drives export recovery post-2009 (contribution to export growth - %) - one cylinder is firing (mining)</vt:lpstr>
      <vt:lpstr>External trade</vt:lpstr>
      <vt:lpstr>PowerPoint Presentation</vt:lpstr>
      <vt:lpstr>Export portfolio is less diversified (World Bank, 2012)</vt:lpstr>
      <vt:lpstr>Zimbabwe’s falling diversification contrasts starkly with other African countries (World Bank, 2012)</vt:lpstr>
      <vt:lpstr>Increasing dominance of resource-intensive exports (World Bank, 2012)</vt:lpstr>
      <vt:lpstr>Distribution of GDP by Industry - % (Periodical Averages: 1980-2012) (current prices)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Growth in Real GDP and Employment (1980-2012)</vt:lpstr>
      <vt:lpstr>Unsustained Economic Rebound</vt:lpstr>
      <vt:lpstr>Declining Growth</vt:lpstr>
      <vt:lpstr>Key Economic Challenges (2014 Budget Statement)</vt:lpstr>
      <vt:lpstr>PowerPoint Presentation</vt:lpstr>
      <vt:lpstr>Way Forward</vt:lpstr>
      <vt:lpstr>Economic complexity is measured by the set of capabilities present in a country (ILO, 2016)</vt:lpstr>
      <vt:lpstr>PowerPoint Presentation</vt:lpstr>
      <vt:lpstr>Success factors: consider a mix between three key strategies, based on a solid understanding of production capabilities (ILO, 2016).</vt:lpstr>
      <vt:lpstr>Schematic illustration of linkages in the post-crisis Zimbabwean economy (World Bank, 2012)</vt:lpstr>
      <vt:lpstr>Three growth levers: within-sector productivity growth, intersectoral reallocation, and firm dynamics (ILO, 2016)</vt:lpstr>
      <vt:lpstr>There is plenty of potential to turn the trend around and find new and strengthen existing sources of sustainable growth (ILO, 2016). </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ZIMBABWEAN ECONOMY</dc:title>
  <dc:creator>Godfrey Kanyenze</dc:creator>
  <cp:lastModifiedBy>Poverty Reduction FT</cp:lastModifiedBy>
  <cp:revision>90</cp:revision>
  <dcterms:created xsi:type="dcterms:W3CDTF">2014-04-25T15:39:46Z</dcterms:created>
  <dcterms:modified xsi:type="dcterms:W3CDTF">2016-11-09T09:35:05Z</dcterms:modified>
</cp:coreProperties>
</file>