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314" r:id="rId4"/>
    <p:sldId id="257" r:id="rId5"/>
    <p:sldId id="316" r:id="rId6"/>
    <p:sldId id="313" r:id="rId7"/>
    <p:sldId id="268" r:id="rId8"/>
    <p:sldId id="269" r:id="rId9"/>
    <p:sldId id="318" r:id="rId10"/>
    <p:sldId id="270" r:id="rId11"/>
    <p:sldId id="271" r:id="rId12"/>
    <p:sldId id="290" r:id="rId13"/>
    <p:sldId id="272" r:id="rId14"/>
    <p:sldId id="310" r:id="rId15"/>
    <p:sldId id="312" r:id="rId16"/>
    <p:sldId id="291" r:id="rId17"/>
    <p:sldId id="273" r:id="rId18"/>
    <p:sldId id="311" r:id="rId19"/>
    <p:sldId id="274" r:id="rId20"/>
    <p:sldId id="293" r:id="rId21"/>
    <p:sldId id="315" r:id="rId22"/>
    <p:sldId id="26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>
        <p:scale>
          <a:sx n="76" d="100"/>
          <a:sy n="76" d="100"/>
        </p:scale>
        <p:origin x="-1218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531F3-A6BB-4778-9860-0DF196FC9FA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7DBD2-3583-415E-B367-71DB2F4E57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88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66DB-86A9-455D-A13A-3FD7C815FA8D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E3D89-3509-435A-AE24-3EB169C43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7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6D552-A505-4832-9574-5003E92946C5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3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14260-106C-4146-96BB-99EB548DE302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7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D096-2143-4D18-A370-80CC8A18FF79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2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7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51C76-2CF5-4320-BC27-C2A96630F6C1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32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0DBA-46FD-45F7-BA55-7F226C6D1F35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731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A487-BE41-486D-9411-6CA0CE2FE41C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2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DFDD-9262-4FD7-81AD-A5F87C0ED1AE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8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087F-3F5A-4464-9F08-4F80F717A99B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B8158-ACB8-4B0B-826D-9E40AD95F682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98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2744-5CC1-4C5E-8CD5-819D7801CCFD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2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1834E-5307-4242-9540-93C606A312DD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E8A5D-B69B-4B52-B0F0-4FC848821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914400" y="152400"/>
            <a:ext cx="7315200" cy="5973763"/>
          </a:xfrm>
        </p:spPr>
        <p:txBody>
          <a:bodyPr>
            <a:normAutofit fontScale="70000" lnSpcReduction="20000"/>
          </a:bodyPr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endParaRPr lang="en-U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en-US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MINISTRY OF PUBLIC SERVICE, LABOUR AND SOCIAL WELFARE</a:t>
            </a:r>
            <a:endParaRPr lang="en-US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endParaRPr lang="en-US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 smtClean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en-US" b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SUSTAINABLE DEVELOPMENT GOALS IMPLEMENTATION ROAD MAP</a:t>
            </a:r>
            <a:endParaRPr lang="en-US" b="1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r">
              <a:buNone/>
            </a:pPr>
            <a:endParaRPr lang="en-US" b="1" dirty="0" smtClean="0">
              <a:latin typeface="Garamond" panose="02020404030301010803" pitchFamily="18" charset="0"/>
            </a:endParaRPr>
          </a:p>
          <a:p>
            <a:pPr marL="0" indent="0" algn="r">
              <a:buNone/>
            </a:pPr>
            <a:endParaRPr lang="en-US" b="1" dirty="0" smtClean="0">
              <a:latin typeface="Garamond" panose="02020404030301010803" pitchFamily="18" charset="0"/>
            </a:endParaRPr>
          </a:p>
          <a:p>
            <a:pPr marL="0" indent="0" algn="r">
              <a:buNone/>
            </a:pPr>
            <a:endParaRPr lang="en-US" sz="2900" b="1" i="1" dirty="0" smtClean="0"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en-US" sz="2900" b="1" i="1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Presentation by Muchineripi Nemhara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04" y="1752601"/>
            <a:ext cx="1546296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4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Cabinet </a:t>
            </a:r>
            <a:endParaRPr lang="en-ZW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W" dirty="0" smtClean="0">
                <a:latin typeface="Garamond" panose="02020404030301010803" pitchFamily="18" charset="0"/>
              </a:rPr>
              <a:t>Approval </a:t>
            </a:r>
            <a:r>
              <a:rPr lang="en-ZW" dirty="0">
                <a:latin typeface="Garamond" panose="02020404030301010803" pitchFamily="18" charset="0"/>
              </a:rPr>
              <a:t>of financing and implementation plans, </a:t>
            </a:r>
            <a:r>
              <a:rPr lang="en-ZW" dirty="0" smtClean="0">
                <a:latin typeface="Garamond" panose="02020404030301010803" pitchFamily="18" charset="0"/>
              </a:rPr>
              <a:t>strategic guidance.</a:t>
            </a:r>
          </a:p>
          <a:p>
            <a:pPr marL="0" indent="0">
              <a:buNone/>
            </a:pPr>
            <a:endParaRPr lang="en-ZW" dirty="0" smtClean="0">
              <a:latin typeface="Garamond" panose="02020404030301010803" pitchFamily="18" charset="0"/>
            </a:endParaRPr>
          </a:p>
          <a:p>
            <a:r>
              <a:rPr lang="en-ZW" dirty="0">
                <a:latin typeface="Garamond" panose="02020404030301010803" pitchFamily="18" charset="0"/>
              </a:rPr>
              <a:t>Coordinates </a:t>
            </a:r>
            <a:r>
              <a:rPr lang="en-ZW" dirty="0" smtClean="0">
                <a:latin typeface="Garamond" panose="02020404030301010803" pitchFamily="18" charset="0"/>
              </a:rPr>
              <a:t>implementation of SDGs in their respective </a:t>
            </a:r>
            <a:r>
              <a:rPr lang="en-ZW" dirty="0">
                <a:latin typeface="Garamond" panose="02020404030301010803" pitchFamily="18" charset="0"/>
              </a:rPr>
              <a:t>Ministries.</a:t>
            </a:r>
          </a:p>
          <a:p>
            <a:pPr marL="0" indent="0">
              <a:buNone/>
            </a:pPr>
            <a:endParaRPr lang="en-ZW" dirty="0">
              <a:latin typeface="Garamond" panose="02020404030301010803" pitchFamily="18" charset="0"/>
            </a:endParaRPr>
          </a:p>
          <a:p>
            <a:endParaRPr lang="en-ZW" dirty="0" smtClean="0"/>
          </a:p>
          <a:p>
            <a:pPr marL="0" indent="0">
              <a:buNone/>
            </a:pPr>
            <a:endParaRPr lang="en-ZW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37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W" b="1" dirty="0" smtClean="0">
                <a:latin typeface="Garamond" panose="02020404030301010803" pitchFamily="18" charset="0"/>
              </a:rPr>
              <a:t>Steering Committee</a:t>
            </a:r>
            <a:endParaRPr lang="en-ZW" b="1" dirty="0"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ZW" dirty="0">
                <a:latin typeface="Garamond" panose="02020404030301010803" pitchFamily="18" charset="0"/>
              </a:rPr>
              <a:t>The Steering Committee </a:t>
            </a:r>
            <a:r>
              <a:rPr lang="en-ZW" dirty="0" smtClean="0">
                <a:latin typeface="Garamond" panose="02020404030301010803" pitchFamily="18" charset="0"/>
              </a:rPr>
              <a:t> has a mandate to oversee activities on SDGs planning, Implementation and monitoring at national level.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This Committee meets </a:t>
            </a:r>
            <a:r>
              <a:rPr lang="en-ZW" dirty="0">
                <a:latin typeface="Garamond" panose="02020404030301010803" pitchFamily="18" charset="0"/>
              </a:rPr>
              <a:t>twice </a:t>
            </a:r>
            <a:r>
              <a:rPr lang="en-ZW" dirty="0" smtClean="0">
                <a:latin typeface="Garamond" panose="02020404030301010803" pitchFamily="18" charset="0"/>
              </a:rPr>
              <a:t>yearly and </a:t>
            </a:r>
            <a:r>
              <a:rPr lang="en-ZW" dirty="0">
                <a:latin typeface="Garamond" panose="02020404030301010803" pitchFamily="18" charset="0"/>
              </a:rPr>
              <a:t>is </a:t>
            </a:r>
            <a:r>
              <a:rPr lang="en-ZW" dirty="0" smtClean="0">
                <a:latin typeface="Garamond" panose="02020404030301010803" pitchFamily="18" charset="0"/>
              </a:rPr>
              <a:t>chaired </a:t>
            </a:r>
            <a:r>
              <a:rPr lang="en-ZW" dirty="0">
                <a:latin typeface="Garamond" panose="02020404030301010803" pitchFamily="18" charset="0"/>
              </a:rPr>
              <a:t>by the Chief Secretary </a:t>
            </a:r>
            <a:r>
              <a:rPr lang="en-ZW" dirty="0" smtClean="0">
                <a:latin typeface="Garamond" panose="02020404030301010803" pitchFamily="18" charset="0"/>
              </a:rPr>
              <a:t>to the President </a:t>
            </a:r>
            <a:r>
              <a:rPr lang="en-ZW" dirty="0">
                <a:latin typeface="Garamond" panose="02020404030301010803" pitchFamily="18" charset="0"/>
              </a:rPr>
              <a:t>and </a:t>
            </a:r>
            <a:r>
              <a:rPr lang="en-ZW" dirty="0" smtClean="0">
                <a:latin typeface="Garamond" panose="02020404030301010803" pitchFamily="18" charset="0"/>
              </a:rPr>
              <a:t>Cabinet.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Members of the Committee include all Government Ministries, representatives of Business and Workers, Farmer </a:t>
            </a:r>
            <a:r>
              <a:rPr lang="en-ZW" dirty="0">
                <a:latin typeface="Garamond" panose="02020404030301010803" pitchFamily="18" charset="0"/>
              </a:rPr>
              <a:t>Organisations, </a:t>
            </a:r>
            <a:r>
              <a:rPr lang="en-ZW" dirty="0" smtClean="0">
                <a:latin typeface="Garamond" panose="02020404030301010803" pitchFamily="18" charset="0"/>
              </a:rPr>
              <a:t>and UN among </a:t>
            </a:r>
            <a:r>
              <a:rPr lang="en-ZW" dirty="0">
                <a:latin typeface="Garamond" panose="02020404030301010803" pitchFamily="18" charset="0"/>
              </a:rPr>
              <a:t>other </a:t>
            </a:r>
            <a:r>
              <a:rPr lang="en-ZW" dirty="0" smtClean="0">
                <a:latin typeface="Garamond" panose="02020404030301010803" pitchFamily="18" charset="0"/>
              </a:rPr>
              <a:t>stakeholders.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035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W" b="1" dirty="0" smtClean="0">
                <a:solidFill>
                  <a:srgbClr val="7030A0"/>
                </a:solidFill>
                <a:latin typeface="Garamond" panose="02020404030301010803" pitchFamily="18" charset="0"/>
              </a:rPr>
              <a:t>Technical committee</a:t>
            </a:r>
            <a:endParaRPr lang="en-ZW" b="1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ZW" dirty="0" smtClean="0"/>
          </a:p>
          <a:p>
            <a:r>
              <a:rPr lang="en-ZW" dirty="0" smtClean="0">
                <a:latin typeface="Garamond" panose="02020404030301010803" pitchFamily="18" charset="0"/>
              </a:rPr>
              <a:t>The Technical </a:t>
            </a:r>
            <a:r>
              <a:rPr lang="en-ZW" dirty="0">
                <a:latin typeface="Garamond" panose="02020404030301010803" pitchFamily="18" charset="0"/>
              </a:rPr>
              <a:t>Committee </a:t>
            </a:r>
            <a:r>
              <a:rPr lang="en-ZW" dirty="0" smtClean="0">
                <a:latin typeface="Garamond" panose="02020404030301010803" pitchFamily="18" charset="0"/>
              </a:rPr>
              <a:t>is responsible for coordinating the implementation of SDGs at technical level.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This Committee is </a:t>
            </a:r>
            <a:r>
              <a:rPr lang="en-ZW" dirty="0">
                <a:latin typeface="Garamond" panose="02020404030301010803" pitchFamily="18" charset="0"/>
              </a:rPr>
              <a:t>chaired by the Permanent Secretary </a:t>
            </a:r>
            <a:r>
              <a:rPr lang="en-ZW" dirty="0" smtClean="0">
                <a:latin typeface="Garamond" panose="02020404030301010803" pitchFamily="18" charset="0"/>
              </a:rPr>
              <a:t>for Public Service, Labour and Social Welfare.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The </a:t>
            </a:r>
            <a:r>
              <a:rPr lang="en-ZW" dirty="0">
                <a:latin typeface="Garamond" panose="02020404030301010803" pitchFamily="18" charset="0"/>
              </a:rPr>
              <a:t>committee is comprised of </a:t>
            </a:r>
            <a:r>
              <a:rPr lang="en-ZW" dirty="0" smtClean="0">
                <a:latin typeface="Garamond" panose="02020404030301010803" pitchFamily="18" charset="0"/>
              </a:rPr>
              <a:t>Permanent Secretaries from </a:t>
            </a:r>
            <a:r>
              <a:rPr lang="en-ZW" dirty="0">
                <a:latin typeface="Garamond" panose="02020404030301010803" pitchFamily="18" charset="0"/>
              </a:rPr>
              <a:t>government </a:t>
            </a:r>
            <a:r>
              <a:rPr lang="en-ZW" dirty="0" smtClean="0">
                <a:latin typeface="Garamond" panose="02020404030301010803" pitchFamily="18" charset="0"/>
              </a:rPr>
              <a:t>ministries, representatives from UN agencies, Private Sector, CSO’s among other </a:t>
            </a:r>
            <a:r>
              <a:rPr lang="en-ZW" dirty="0">
                <a:latin typeface="Garamond" panose="02020404030301010803" pitchFamily="18" charset="0"/>
              </a:rPr>
              <a:t>stakeholders.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80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ZW" sz="3200" b="1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Coordinating committee </a:t>
            </a:r>
            <a:endParaRPr lang="en-ZW" sz="3200" b="1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ZW" dirty="0" smtClean="0">
                <a:latin typeface="Garamond" panose="02020404030301010803" pitchFamily="18" charset="0"/>
              </a:rPr>
              <a:t>The committee coordinates the 3 SDGs clusters.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The committee develops and monitors the SDGs country work plan.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Reports on progress in the implementation of SDGs.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This Committee is chaired by the Permanent Secretary for  Public Service, Labour and Social Welfare.   </a:t>
            </a:r>
          </a:p>
          <a:p>
            <a:r>
              <a:rPr lang="en-ZW" dirty="0">
                <a:latin typeface="Garamond" panose="02020404030301010803" pitchFamily="18" charset="0"/>
              </a:rPr>
              <a:t>C</a:t>
            </a:r>
            <a:r>
              <a:rPr lang="en-ZW" dirty="0" smtClean="0">
                <a:latin typeface="Garamond" panose="02020404030301010803" pitchFamily="18" charset="0"/>
              </a:rPr>
              <a:t>omprised of Permanent Secretaries from Ministry of Health and Child Care, Ministry </a:t>
            </a:r>
            <a:r>
              <a:rPr lang="en-ZW" dirty="0">
                <a:latin typeface="Garamond" panose="02020404030301010803" pitchFamily="18" charset="0"/>
              </a:rPr>
              <a:t>of </a:t>
            </a:r>
            <a:r>
              <a:rPr lang="en-ZW" dirty="0" smtClean="0">
                <a:latin typeface="Garamond" panose="02020404030301010803" pitchFamily="18" charset="0"/>
              </a:rPr>
              <a:t>Agriculture, Water, Climate and </a:t>
            </a:r>
            <a:r>
              <a:rPr lang="en-ZW" dirty="0">
                <a:latin typeface="Garamond" panose="02020404030301010803" pitchFamily="18" charset="0"/>
              </a:rPr>
              <a:t>Rural </a:t>
            </a:r>
            <a:r>
              <a:rPr lang="en-ZW" dirty="0" smtClean="0">
                <a:latin typeface="Garamond" panose="02020404030301010803" pitchFamily="18" charset="0"/>
              </a:rPr>
              <a:t>Resettlement, </a:t>
            </a:r>
            <a:r>
              <a:rPr lang="en-ZW" dirty="0">
                <a:latin typeface="Garamond" panose="02020404030301010803" pitchFamily="18" charset="0"/>
              </a:rPr>
              <a:t> </a:t>
            </a:r>
            <a:r>
              <a:rPr lang="en-ZW" dirty="0" smtClean="0">
                <a:latin typeface="Garamond" panose="02020404030301010803" pitchFamily="18" charset="0"/>
              </a:rPr>
              <a:t>Ministry of Finance and Economic Development, UNDP and </a:t>
            </a:r>
            <a:r>
              <a:rPr lang="en-ZW" dirty="0" err="1" smtClean="0">
                <a:latin typeface="Garamond" panose="02020404030301010803" pitchFamily="18" charset="0"/>
              </a:rPr>
              <a:t>Zimstat</a:t>
            </a:r>
            <a:r>
              <a:rPr lang="en-ZW" dirty="0" smtClean="0">
                <a:latin typeface="Garamond" panose="02020404030301010803" pitchFamily="18" charset="0"/>
              </a:rPr>
              <a:t>. </a:t>
            </a:r>
            <a:endParaRPr lang="en-ZW" dirty="0">
              <a:latin typeface="Garamond" panose="02020404030301010803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MINISTRY OF PUBLIC SERVICE, LABOUR AND SOCIAL WELFARE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13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901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 smtClean="0">
                <a:solidFill>
                  <a:srgbClr val="7030A0"/>
                </a:solidFill>
                <a:latin typeface="Garamond" panose="02020404030301010803" pitchFamily="18" charset="0"/>
              </a:rPr>
              <a:t>SDGs Clusters</a:t>
            </a:r>
            <a:endParaRPr lang="en-ZW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ZW" dirty="0" smtClean="0">
                <a:latin typeface="Garamond" panose="02020404030301010803" pitchFamily="18" charset="0"/>
              </a:rPr>
              <a:t>The </a:t>
            </a:r>
            <a:r>
              <a:rPr lang="en-ZW" dirty="0">
                <a:latin typeface="Garamond" panose="02020404030301010803" pitchFamily="18" charset="0"/>
              </a:rPr>
              <a:t>governance structure is complemented </a:t>
            </a:r>
            <a:r>
              <a:rPr lang="en-ZW" dirty="0" smtClean="0">
                <a:latin typeface="Garamond" panose="02020404030301010803" pitchFamily="18" charset="0"/>
              </a:rPr>
              <a:t>by </a:t>
            </a:r>
            <a:r>
              <a:rPr lang="en-ZW" dirty="0">
                <a:latin typeface="Garamond" panose="02020404030301010803" pitchFamily="18" charset="0"/>
              </a:rPr>
              <a:t>three (3) Clusters that meet on a regular basis to monitor and evaluate implementation of SDGs. These are;</a:t>
            </a:r>
          </a:p>
          <a:p>
            <a:pPr lvl="0"/>
            <a:r>
              <a:rPr lang="en-ZW" dirty="0">
                <a:latin typeface="Garamond" panose="02020404030301010803" pitchFamily="18" charset="0"/>
              </a:rPr>
              <a:t>Cluster 1 chaired by Ministry of Public Service, Labour and Social Welfare;</a:t>
            </a:r>
          </a:p>
          <a:p>
            <a:pPr lvl="0"/>
            <a:r>
              <a:rPr lang="en-ZW" dirty="0">
                <a:latin typeface="Garamond" panose="02020404030301010803" pitchFamily="18" charset="0"/>
              </a:rPr>
              <a:t>Cluster 2 chaired by Ministry of Health and Child Care; and </a:t>
            </a:r>
          </a:p>
          <a:p>
            <a:pPr lvl="0"/>
            <a:r>
              <a:rPr lang="en-ZW" dirty="0">
                <a:latin typeface="Garamond" panose="02020404030301010803" pitchFamily="18" charset="0"/>
              </a:rPr>
              <a:t>Cluster 3 chaired by Ministry of Lands, Agriculture, Water, Climate and Rural Resettlement.</a:t>
            </a:r>
          </a:p>
          <a:p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337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>
                <a:solidFill>
                  <a:srgbClr val="7030A0"/>
                </a:solidFill>
                <a:latin typeface="Garamond" panose="02020404030301010803" pitchFamily="18" charset="0"/>
              </a:rPr>
              <a:t>SDGs </a:t>
            </a:r>
            <a:r>
              <a:rPr lang="en-ZW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Clusters…….</a:t>
            </a:r>
            <a:endParaRPr lang="en-ZW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W" dirty="0" smtClean="0">
                <a:latin typeface="Garamond" panose="02020404030301010803" pitchFamily="18" charset="0"/>
              </a:rPr>
              <a:t>All clusters coordinate implementation of goals under their purview.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Allocation of goals among clusters was done giving priority to 10 focus goals.</a:t>
            </a:r>
            <a:endParaRPr lang="en-ZW" dirty="0">
              <a:latin typeface="Garamond" panose="02020404030301010803" pitchFamily="18" charset="0"/>
            </a:endParaRPr>
          </a:p>
          <a:p>
            <a:endParaRPr lang="en-ZW" dirty="0">
              <a:latin typeface="Garamond" panose="02020404030301010803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9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ZW" sz="3200" b="1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Cluster 1</a:t>
            </a:r>
            <a:endParaRPr lang="en-ZW" sz="3200" b="1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ZW" sz="1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ZW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ZW" dirty="0" smtClean="0"/>
          </a:p>
          <a:p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654464"/>
              </p:ext>
            </p:extLst>
          </p:nvPr>
        </p:nvGraphicFramePr>
        <p:xfrm>
          <a:off x="914400" y="2133601"/>
          <a:ext cx="6705600" cy="3428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5600"/>
              </a:tblGrid>
              <a:tr h="62517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8. Promote sustained , inclusive and sustainable economic growth, full and productive employment and decent work for all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517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4. Ensure inclusive and equitable quality education and promote life-long learning opportunities for all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312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5. Achieve gender equality and empower all women and girls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517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17. Strengthen the means of implementation and revitalize the global partnership for sustainable development 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72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16. Promote peaceful and inclusive societies for sustainable development, provide access to justice for all and build effective, accountable and inclusive institutions at all levels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312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1. End poverty in all its forms everywhere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9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ZW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Cluster 2</a:t>
            </a:r>
            <a:endParaRPr lang="en-ZW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34319"/>
              </p:ext>
            </p:extLst>
          </p:nvPr>
        </p:nvGraphicFramePr>
        <p:xfrm>
          <a:off x="1143000" y="1828800"/>
          <a:ext cx="6282690" cy="3148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82690"/>
              </a:tblGrid>
              <a:tr h="685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6. Ensure availability and sustainable management of water and sanitation for all 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5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3. Ensure healthy lives and promote well-being for all at all ages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96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10. Reduce inequality within and among countries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5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11. Make cities and human settlements inclusive, safe, resilient and sustainable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12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12. Ensure sustainable consumption and production patterns 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17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922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 smtClean="0">
                <a:solidFill>
                  <a:srgbClr val="7030A0"/>
                </a:solidFill>
                <a:latin typeface="Garamond" panose="02020404030301010803" pitchFamily="18" charset="0"/>
              </a:rPr>
              <a:t>Cluster 3</a:t>
            </a:r>
            <a:endParaRPr lang="en-ZW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227209"/>
              </p:ext>
            </p:extLst>
          </p:nvPr>
        </p:nvGraphicFramePr>
        <p:xfrm>
          <a:off x="990600" y="1828798"/>
          <a:ext cx="6473190" cy="3733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73190"/>
              </a:tblGrid>
              <a:tr h="62105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7. Ensure access to affordable, reliable, sustainable, and modern energy for all 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105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2. End hunger, achieve food security and improved nutrition, and promote sustainable agriculture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105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9. Build resilient infrastructure, promote inclusive and sustainable industrialization and foster innovation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098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15. Protect , restore and promote sustainable use of terrestrial ecosystems, sustainably manage forests, combat desertification, and halt and reverse land degradation and halt biodiversity loss 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105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>
                          <a:effectLst/>
                        </a:rPr>
                        <a:t>14. Conserve and sustainably use the oceans, seas, and marine resources for sustainable development</a:t>
                      </a:r>
                      <a:endParaRPr lang="en-ZW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5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ZW" sz="1400" dirty="0">
                          <a:effectLst/>
                        </a:rPr>
                        <a:t>13.Take urgent action to combat climate change and its impacts</a:t>
                      </a:r>
                      <a:endParaRPr lang="en-ZW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18</a:t>
            </a:fld>
            <a:endParaRPr 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679575" y="23907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93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marL="0" marR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ZW" sz="3200" b="1" dirty="0" smtClean="0">
                <a:solidFill>
                  <a:srgbClr val="4F81BD"/>
                </a:solidFill>
                <a:effectLst/>
                <a:latin typeface="Cambria"/>
                <a:ea typeface="Times New Roman"/>
                <a:cs typeface="Times New Roman"/>
              </a:rPr>
              <a:t>Role of stakeholders</a:t>
            </a:r>
            <a:endParaRPr lang="en-ZW" sz="3200" b="1" dirty="0">
              <a:solidFill>
                <a:srgbClr val="4F81BD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ZW" dirty="0" smtClean="0">
                <a:latin typeface="Garamond" panose="02020404030301010803" pitchFamily="18" charset="0"/>
              </a:rPr>
              <a:t>Technical support through provision of expect knowledge and competency.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Financial support- to complement Government project funds.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Capacity building on SDGs.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Advocate for SDGs implementation.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Support in awareness raising on SDGs. </a:t>
            </a:r>
          </a:p>
          <a:p>
            <a:r>
              <a:rPr lang="en-ZW" dirty="0" smtClean="0">
                <a:latin typeface="Garamond" panose="02020404030301010803" pitchFamily="18" charset="0"/>
              </a:rPr>
              <a:t>Coordination and facilitation of the participation of representatives of their respective sectors and constituencies.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19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9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Introduction</a:t>
            </a:r>
            <a:endParaRPr lang="en-US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Sustainable Development Goals (SDGs) were adopted by heads of State in September 2015 as United Nations 2030 Sustainable Development Agenda.</a:t>
            </a:r>
          </a:p>
          <a:p>
            <a:pPr algn="just"/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SDGs are a successor </a:t>
            </a:r>
            <a:r>
              <a:rPr lang="en-US" sz="28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to </a:t>
            </a:r>
            <a:r>
              <a:rPr lang="en-US" sz="2800" dirty="0" err="1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Millenium</a:t>
            </a:r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Development Goals(MDGs).</a:t>
            </a:r>
          </a:p>
          <a:p>
            <a:pPr algn="just"/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Major achievements during MDGs era(2000-2015)were registered in education, gender and health.</a:t>
            </a:r>
          </a:p>
          <a:p>
            <a:pPr algn="just"/>
            <a:r>
              <a:rPr lang="en-US" sz="2800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SDGs</a:t>
            </a:r>
            <a:r>
              <a:rPr lang="en-ZW" sz="2800" dirty="0" smtClean="0">
                <a:latin typeface="Garamond" panose="02020404030301010803" pitchFamily="18" charset="0"/>
              </a:rPr>
              <a:t> promote inclusive </a:t>
            </a:r>
            <a:r>
              <a:rPr lang="en-ZW" sz="2800" dirty="0">
                <a:latin typeface="Garamond" panose="02020404030301010803" pitchFamily="18" charset="0"/>
              </a:rPr>
              <a:t>economic growth, social transformation and strengthened </a:t>
            </a:r>
            <a:r>
              <a:rPr lang="en-ZW" sz="2800" dirty="0" smtClean="0">
                <a:latin typeface="Garamond" panose="02020404030301010803" pitchFamily="18" charset="0"/>
              </a:rPr>
              <a:t>resilience of the public.</a:t>
            </a:r>
            <a:endParaRPr lang="en-US" sz="2800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B474D-2EAB-4E6B-82E9-5E3D7FA7A9C9}" type="datetime2">
              <a:rPr lang="en-US" smtClean="0"/>
              <a:t>Wednesday, July 10, 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2133600" y="6356350"/>
            <a:ext cx="60960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MINISTRY OF PUBLIC SERVICE, LABOUR AND SOCIAL WELFARE</a:t>
            </a:r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46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ZW" sz="3200" b="1" dirty="0" smtClean="0">
                <a:solidFill>
                  <a:srgbClr val="4F81BD"/>
                </a:solidFill>
                <a:latin typeface="Cambria"/>
                <a:ea typeface="Times New Roman"/>
                <a:cs typeface="Times New Roman"/>
              </a:rPr>
              <a:t>SDGs stakeholders</a:t>
            </a:r>
            <a:endParaRPr lang="en-ZW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endParaRPr lang="en-ZW" dirty="0" smtClean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UN Agencies 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Member </a:t>
            </a:r>
            <a:r>
              <a:rPr lang="en-ZW" smtClean="0">
                <a:latin typeface="Garamond" panose="02020404030301010803" pitchFamily="18" charset="0"/>
              </a:rPr>
              <a:t>of Parliament </a:t>
            </a:r>
            <a:endParaRPr lang="en-ZW" dirty="0" smtClean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Non- Governmental Organisations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Civil Society Organisations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Faith Based Organisations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Community Based Organisation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Local Authorities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Traditional leaders 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Scientific and Technological Communities (</a:t>
            </a:r>
            <a:r>
              <a:rPr lang="en-ZW" dirty="0" err="1" smtClean="0">
                <a:latin typeface="Garamond" panose="02020404030301010803" pitchFamily="18" charset="0"/>
              </a:rPr>
              <a:t>eg</a:t>
            </a:r>
            <a:r>
              <a:rPr lang="en-ZW" dirty="0" smtClean="0">
                <a:latin typeface="Garamond" panose="02020404030301010803" pitchFamily="18" charset="0"/>
              </a:rPr>
              <a:t> Research Institute of Zimbabwe) 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Private Sector (</a:t>
            </a:r>
            <a:r>
              <a:rPr lang="en-ZW" dirty="0" err="1" smtClean="0">
                <a:latin typeface="Garamond" panose="02020404030301010803" pitchFamily="18" charset="0"/>
              </a:rPr>
              <a:t>eg</a:t>
            </a:r>
            <a:r>
              <a:rPr lang="en-ZW" dirty="0" smtClean="0">
                <a:latin typeface="Garamond" panose="02020404030301010803" pitchFamily="18" charset="0"/>
              </a:rPr>
              <a:t> Confederation of Zimbabwean Industries, Zimbabwe National Chamber of Commerce)</a:t>
            </a:r>
          </a:p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Trade Unions and Employer Associations (</a:t>
            </a:r>
            <a:r>
              <a:rPr lang="en-ZW" dirty="0" err="1" smtClean="0">
                <a:latin typeface="Garamond" panose="02020404030301010803" pitchFamily="18" charset="0"/>
              </a:rPr>
              <a:t>eg</a:t>
            </a:r>
            <a:r>
              <a:rPr lang="en-ZW" dirty="0" smtClean="0">
                <a:latin typeface="Garamond" panose="02020404030301010803" pitchFamily="18" charset="0"/>
              </a:rPr>
              <a:t> Employers Confederation of Zimbabwe, ZFTU,ZCTU)</a:t>
            </a:r>
          </a:p>
          <a:p>
            <a:pPr marL="0" indent="0" algn="just">
              <a:buNone/>
            </a:pPr>
            <a:endParaRPr lang="en-ZW" dirty="0">
              <a:effectLst/>
              <a:latin typeface="Garamond" panose="02020404030301010803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20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240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 smtClean="0"/>
              <a:t>Conclusion</a:t>
            </a:r>
            <a:endParaRPr lang="en-ZW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W" dirty="0" smtClean="0"/>
              <a:t>Cluster Reports</a:t>
            </a:r>
          </a:p>
          <a:p>
            <a:r>
              <a:rPr lang="en-ZW" dirty="0" smtClean="0"/>
              <a:t>Progress reports (VNR, Country Report)</a:t>
            </a:r>
          </a:p>
          <a:p>
            <a:r>
              <a:rPr lang="en-ZW" dirty="0" smtClean="0"/>
              <a:t>Finalising targets and indicators</a:t>
            </a:r>
          </a:p>
          <a:p>
            <a:r>
              <a:rPr lang="en-ZW" dirty="0" smtClean="0"/>
              <a:t>Presentation of reports before the Parliamentary Portfolio Committee on SDGs and OPC</a:t>
            </a:r>
          </a:p>
          <a:p>
            <a:r>
              <a:rPr lang="en-ZW" dirty="0" smtClean="0"/>
              <a:t>Awareness(</a:t>
            </a:r>
            <a:r>
              <a:rPr lang="en-ZW" dirty="0"/>
              <a:t>Radio and TV </a:t>
            </a:r>
            <a:r>
              <a:rPr lang="en-ZW" dirty="0" smtClean="0"/>
              <a:t>programmes, provincial </a:t>
            </a:r>
            <a:r>
              <a:rPr lang="en-ZW" dirty="0"/>
              <a:t>and district </a:t>
            </a:r>
            <a:r>
              <a:rPr lang="en-ZW" dirty="0" smtClean="0"/>
              <a:t>level awareness campaigns) </a:t>
            </a:r>
            <a:endParaRPr lang="en-ZW" dirty="0"/>
          </a:p>
          <a:p>
            <a:endParaRPr lang="en-ZW" dirty="0"/>
          </a:p>
          <a:p>
            <a:endParaRPr lang="en-ZW" dirty="0" smtClean="0"/>
          </a:p>
          <a:p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21</a:t>
            </a:fld>
            <a:endParaRPr lang="en-US"/>
          </a:p>
        </p:txBody>
      </p:sp>
      <p:pic>
        <p:nvPicPr>
          <p:cNvPr id="7" name="Picture 6" descr="C:\Users\admin\Documents\My Received Files\ok3RyTYV_400x4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00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----------------------------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 smtClean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en-US" sz="6000" dirty="0" smtClean="0">
                <a:latin typeface="Arial Black" panose="020B0A04020102020204" pitchFamily="34" charset="0"/>
              </a:rPr>
              <a:t>THANK YOU</a:t>
            </a:r>
            <a:endParaRPr lang="en-US" sz="6000" dirty="0">
              <a:latin typeface="Arial Black" panose="020B0A04020102020204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A6C97-5358-49F2-8ECC-29E00CFDA3F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33600" y="6356350"/>
            <a:ext cx="60960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MINISTRY OF PUBLIC SERVICE, LABOUR AND SOCIAL WELFARE</a:t>
            </a:r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22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205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Introduction</a:t>
            </a:r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7" y="1600200"/>
            <a:ext cx="7879805" cy="4525963"/>
          </a:xfrm>
        </p:spPr>
      </p:pic>
    </p:spTree>
    <p:extLst>
      <p:ext uri="{BB962C8B-B14F-4D97-AF65-F5344CB8AC3E}">
        <p14:creationId xmlns:p14="http://schemas.microsoft.com/office/powerpoint/2010/main" val="223513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Implementing framework</a:t>
            </a:r>
            <a:r>
              <a:rPr lang="en-US" dirty="0" smtClean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dirty="0">
              <a:latin typeface="Garamond" panose="02020404030301010803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ZW" sz="2800" dirty="0" smtClean="0">
                <a:latin typeface="Garamond"/>
                <a:ea typeface="Calibri"/>
                <a:cs typeface="Times New Roman"/>
              </a:rPr>
              <a:t>The Office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of the President and Cabinet (OPC) assigned the 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overall mandate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to coordinate implementation of 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SDGs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at technical level 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to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Ministry of Public Service, Labour and Social Welfare in February 2018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.</a:t>
            </a:r>
          </a:p>
          <a:p>
            <a:pPr algn="just"/>
            <a:r>
              <a:rPr lang="en-ZW" sz="2800" dirty="0" smtClean="0">
                <a:latin typeface="Garamond"/>
                <a:ea typeface="Calibri"/>
                <a:cs typeface="Times New Roman"/>
              </a:rPr>
              <a:t>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The Ministry is being supported 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by </a:t>
            </a:r>
            <a:r>
              <a:rPr lang="en-ZW" sz="2800" dirty="0">
                <a:latin typeface="Garamond"/>
                <a:ea typeface="Calibri"/>
                <a:cs typeface="Times New Roman"/>
              </a:rPr>
              <a:t>Ministries of Lands, Agriculture, Water, Climate and Rural Resettlement, and Health and Child </a:t>
            </a:r>
            <a:r>
              <a:rPr lang="en-ZW" sz="2800" dirty="0" smtClean="0">
                <a:latin typeface="Garamond"/>
                <a:ea typeface="Calibri"/>
                <a:cs typeface="Times New Roman"/>
              </a:rPr>
              <a:t>Care.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F8C08-82ED-4DE4-9497-B204C2DBB993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86000" y="6356350"/>
            <a:ext cx="6172200" cy="3651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MINISTRY OF PUBLIC SERVICE, LABOUR AND SOCIAL WELFARE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4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261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390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dirty="0" smtClean="0"/>
              <a:t>FRAMEWORK CONT…</a:t>
            </a:r>
            <a:endParaRPr lang="en-ZW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ZW" dirty="0">
                <a:solidFill>
                  <a:prstClr val="black"/>
                </a:solidFill>
                <a:latin typeface="Garamond"/>
                <a:ea typeface="Calibri"/>
                <a:cs typeface="Times New Roman"/>
              </a:rPr>
              <a:t>Government is working together with the United Nations community, Development Partners, Private Sector, Non-Governmental Organisations, Faith Based Organisations and the Civil Society </a:t>
            </a:r>
            <a:r>
              <a:rPr lang="en-ZW" dirty="0" smtClean="0">
                <a:solidFill>
                  <a:prstClr val="black"/>
                </a:solidFill>
                <a:latin typeface="Garamond"/>
                <a:ea typeface="Calibri"/>
                <a:cs typeface="Times New Roman"/>
              </a:rPr>
              <a:t>Organisation in </a:t>
            </a:r>
            <a:r>
              <a:rPr lang="en-ZW" dirty="0">
                <a:solidFill>
                  <a:prstClr val="black"/>
                </a:solidFill>
                <a:latin typeface="Garamond"/>
                <a:ea typeface="Calibri"/>
                <a:cs typeface="Times New Roman"/>
              </a:rPr>
              <a:t>implementing SDGs.</a:t>
            </a:r>
          </a:p>
          <a:p>
            <a:pPr lvl="0" algn="just"/>
            <a:r>
              <a:rPr lang="en-ZW" dirty="0">
                <a:solidFill>
                  <a:prstClr val="black"/>
                </a:solidFill>
                <a:latin typeface="Garamond"/>
                <a:ea typeface="Calibri"/>
                <a:cs typeface="Times New Roman"/>
              </a:rPr>
              <a:t>The implementation is being done through a governance structure.</a:t>
            </a:r>
          </a:p>
          <a:p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Implementing framework</a:t>
            </a:r>
            <a:r>
              <a:rPr lang="en-US" dirty="0">
                <a:latin typeface="Garamond" panose="020204040303010108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ZW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ZW" dirty="0">
                <a:latin typeface="Garamond"/>
                <a:ea typeface="Calibri"/>
                <a:cs typeface="Times New Roman"/>
              </a:rPr>
              <a:t>Zimbabwe is implementing all 17 SDGs while </a:t>
            </a:r>
            <a:r>
              <a:rPr lang="en-ZW" dirty="0" smtClean="0">
                <a:latin typeface="Garamond"/>
                <a:ea typeface="Calibri"/>
                <a:cs typeface="Times New Roman"/>
              </a:rPr>
              <a:t>prioritizing the following 10+1 focus Goals: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2: Zero hunger;</a:t>
            </a:r>
          </a:p>
          <a:p>
            <a:pPr algn="just"/>
            <a:r>
              <a:rPr lang="en-ZW" dirty="0">
                <a:latin typeface="Garamond"/>
                <a:ea typeface="Calibri"/>
                <a:cs typeface="Times New Roman"/>
              </a:rPr>
              <a:t>Goal 3: Good health and wellbeing;</a:t>
            </a:r>
          </a:p>
          <a:p>
            <a:pPr algn="just"/>
            <a:r>
              <a:rPr lang="en-ZW" dirty="0">
                <a:latin typeface="Garamond"/>
                <a:ea typeface="Calibri"/>
                <a:cs typeface="Times New Roman"/>
              </a:rPr>
              <a:t>Goal 4: Quality education;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</a:t>
            </a:r>
            <a:r>
              <a:rPr lang="en-ZW" dirty="0">
                <a:latin typeface="Garamond"/>
                <a:ea typeface="Calibri"/>
                <a:cs typeface="Times New Roman"/>
              </a:rPr>
              <a:t>5:  Gender </a:t>
            </a:r>
            <a:r>
              <a:rPr lang="en-ZW" dirty="0" smtClean="0">
                <a:latin typeface="Garamond"/>
                <a:ea typeface="Calibri"/>
                <a:cs typeface="Times New Roman"/>
              </a:rPr>
              <a:t>equality</a:t>
            </a:r>
            <a:r>
              <a:rPr lang="en-ZW" dirty="0">
                <a:latin typeface="Garamond"/>
                <a:ea typeface="Calibri"/>
                <a:cs typeface="Times New Roman"/>
              </a:rPr>
              <a:t>;</a:t>
            </a:r>
            <a:endParaRPr lang="en-ZW" dirty="0" smtClean="0">
              <a:latin typeface="Garamond"/>
              <a:ea typeface="Calibri"/>
              <a:cs typeface="Times New Roman"/>
            </a:endParaRPr>
          </a:p>
          <a:p>
            <a:pPr algn="just"/>
            <a:r>
              <a:rPr lang="en-ZW" dirty="0">
                <a:latin typeface="Garamond"/>
                <a:ea typeface="Calibri"/>
                <a:cs typeface="Times New Roman"/>
              </a:rPr>
              <a:t>Goal 6: Clean water and sanitation;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</a:t>
            </a:r>
            <a:r>
              <a:rPr lang="en-ZW" dirty="0">
                <a:latin typeface="Garamond"/>
                <a:ea typeface="Calibri"/>
                <a:cs typeface="Times New Roman"/>
              </a:rPr>
              <a:t>7: Affordable and clean energy</a:t>
            </a:r>
            <a:r>
              <a:rPr lang="en-ZW" dirty="0" smtClean="0">
                <a:latin typeface="Garamond"/>
                <a:ea typeface="Calibri"/>
                <a:cs typeface="Times New Roman"/>
              </a:rPr>
              <a:t>;</a:t>
            </a:r>
          </a:p>
          <a:p>
            <a:pPr algn="just"/>
            <a:r>
              <a:rPr lang="en-ZW" dirty="0">
                <a:latin typeface="Garamond"/>
                <a:ea typeface="Calibri"/>
                <a:cs typeface="Times New Roman"/>
              </a:rPr>
              <a:t>Goal 8: Decent work and economic growth</a:t>
            </a:r>
            <a:r>
              <a:rPr lang="en-ZW" dirty="0" smtClean="0">
                <a:latin typeface="Garamond"/>
                <a:ea typeface="Calibri"/>
                <a:cs typeface="Times New Roman"/>
              </a:rPr>
              <a:t>;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9: Industry, innovation and infrastructure; </a:t>
            </a:r>
          </a:p>
          <a:p>
            <a:pPr algn="just"/>
            <a:r>
              <a:rPr lang="en-ZW" dirty="0">
                <a:latin typeface="Garamond"/>
                <a:ea typeface="Calibri"/>
                <a:cs typeface="Times New Roman"/>
              </a:rPr>
              <a:t>Goal 13: Climate action</a:t>
            </a:r>
            <a:r>
              <a:rPr lang="en-ZW" dirty="0" smtClean="0">
                <a:latin typeface="Garamond"/>
                <a:ea typeface="Calibri"/>
                <a:cs typeface="Times New Roman"/>
              </a:rPr>
              <a:t>; 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17: Partnerships for the goals; and</a:t>
            </a:r>
          </a:p>
          <a:p>
            <a:pPr algn="just"/>
            <a:r>
              <a:rPr lang="en-ZW" dirty="0" smtClean="0">
                <a:latin typeface="Garamond"/>
                <a:ea typeface="Calibri"/>
                <a:cs typeface="Times New Roman"/>
              </a:rPr>
              <a:t>Goal 16: Peace, Justice and strong institutions.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876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b="1" dirty="0" smtClean="0">
                <a:solidFill>
                  <a:schemeClr val="accent1"/>
                </a:solidFill>
              </a:rPr>
              <a:t>Governance Structure</a:t>
            </a:r>
            <a:endParaRPr lang="en-ZW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marL="0" indent="0">
              <a:buNone/>
            </a:pPr>
            <a:endParaRPr lang="en-ZW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7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422591" y="1520438"/>
            <a:ext cx="2133600" cy="53696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W" sz="1600" dirty="0" smtClean="0"/>
              <a:t>Parliament of Zimbabwe</a:t>
            </a:r>
            <a:endParaRPr lang="en-ZW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3498790" y="3048000"/>
            <a:ext cx="2101910" cy="457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Steering Committee</a:t>
            </a:r>
            <a:endParaRPr lang="en-ZW" dirty="0"/>
          </a:p>
        </p:txBody>
      </p:sp>
      <p:sp>
        <p:nvSpPr>
          <p:cNvPr id="12" name="Rounded Rectangle 11"/>
          <p:cNvSpPr/>
          <p:nvPr/>
        </p:nvSpPr>
        <p:spPr>
          <a:xfrm>
            <a:off x="6248400" y="5600700"/>
            <a:ext cx="1752600" cy="4953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Cluster 3</a:t>
            </a:r>
            <a:endParaRPr lang="en-ZW" dirty="0"/>
          </a:p>
        </p:txBody>
      </p:sp>
      <p:sp>
        <p:nvSpPr>
          <p:cNvPr id="13" name="Rounded Rectangle 12"/>
          <p:cNvSpPr/>
          <p:nvPr/>
        </p:nvSpPr>
        <p:spPr>
          <a:xfrm>
            <a:off x="3429000" y="2362200"/>
            <a:ext cx="2133600" cy="3810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Cabinet</a:t>
            </a:r>
            <a:endParaRPr lang="en-ZW" dirty="0"/>
          </a:p>
        </p:txBody>
      </p:sp>
      <p:sp>
        <p:nvSpPr>
          <p:cNvPr id="14" name="Rounded Rectangle 13"/>
          <p:cNvSpPr/>
          <p:nvPr/>
        </p:nvSpPr>
        <p:spPr>
          <a:xfrm>
            <a:off x="3498791" y="3886200"/>
            <a:ext cx="2101909" cy="47286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Technical Committee</a:t>
            </a:r>
            <a:endParaRPr lang="en-ZW" dirty="0"/>
          </a:p>
        </p:txBody>
      </p:sp>
      <p:sp>
        <p:nvSpPr>
          <p:cNvPr id="15" name="Rounded Rectangle 14"/>
          <p:cNvSpPr/>
          <p:nvPr/>
        </p:nvSpPr>
        <p:spPr>
          <a:xfrm>
            <a:off x="3498790" y="4648200"/>
            <a:ext cx="2101909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Coordinating Committee</a:t>
            </a:r>
            <a:endParaRPr lang="en-ZW" dirty="0"/>
          </a:p>
        </p:txBody>
      </p:sp>
      <p:sp>
        <p:nvSpPr>
          <p:cNvPr id="16" name="Rounded Rectangle 15"/>
          <p:cNvSpPr/>
          <p:nvPr/>
        </p:nvSpPr>
        <p:spPr>
          <a:xfrm>
            <a:off x="1219200" y="5600700"/>
            <a:ext cx="1752600" cy="4953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Cluster 1</a:t>
            </a:r>
            <a:endParaRPr lang="en-ZW" dirty="0"/>
          </a:p>
        </p:txBody>
      </p:sp>
      <p:sp>
        <p:nvSpPr>
          <p:cNvPr id="8" name="Rounded Rectangle 7"/>
          <p:cNvSpPr/>
          <p:nvPr/>
        </p:nvSpPr>
        <p:spPr>
          <a:xfrm>
            <a:off x="3581400" y="5600700"/>
            <a:ext cx="1981200" cy="4953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W" dirty="0" smtClean="0"/>
              <a:t>Cluster 2</a:t>
            </a:r>
            <a:endParaRPr lang="en-ZW" dirty="0"/>
          </a:p>
        </p:txBody>
      </p:sp>
      <p:cxnSp>
        <p:nvCxnSpPr>
          <p:cNvPr id="10" name="Straight Connector 9"/>
          <p:cNvCxnSpPr>
            <a:stCxn id="16" idx="0"/>
          </p:cNvCxnSpPr>
          <p:nvPr/>
        </p:nvCxnSpPr>
        <p:spPr>
          <a:xfrm flipV="1">
            <a:off x="2095500" y="5410200"/>
            <a:ext cx="0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95500" y="5410200"/>
            <a:ext cx="49911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086600" y="5410200"/>
            <a:ext cx="0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495800" y="5410200"/>
            <a:ext cx="0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4489391" y="5105400"/>
            <a:ext cx="641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4495801" y="4419600"/>
            <a:ext cx="1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499183" y="3505200"/>
            <a:ext cx="1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1" idx="0"/>
          </p:cNvCxnSpPr>
          <p:nvPr/>
        </p:nvCxnSpPr>
        <p:spPr>
          <a:xfrm flipH="1" flipV="1">
            <a:off x="4549744" y="2743200"/>
            <a:ext cx="1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549744" y="20574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503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b="1" dirty="0" smtClean="0">
                <a:solidFill>
                  <a:schemeClr val="accent1"/>
                </a:solidFill>
              </a:rPr>
              <a:t>Role of Parliamentarians</a:t>
            </a:r>
            <a:endParaRPr lang="en-ZW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ZW" dirty="0" smtClean="0">
                <a:latin typeface="Garamond" panose="02020404030301010803" pitchFamily="18" charset="0"/>
              </a:rPr>
              <a:t>Parliamentarians support the implementation of SDGs in various ways which include the following:</a:t>
            </a:r>
          </a:p>
          <a:p>
            <a:pPr algn="just"/>
            <a:r>
              <a:rPr lang="en-ZW" dirty="0" smtClean="0">
                <a:latin typeface="Garamond" panose="02020404030301010803" pitchFamily="18" charset="0"/>
              </a:rPr>
              <a:t>Formulation and amendment of legislation and policies that mainstream SDGs implementation;</a:t>
            </a:r>
          </a:p>
          <a:p>
            <a:pPr algn="just"/>
            <a:r>
              <a:rPr lang="en-ZW" dirty="0" smtClean="0">
                <a:latin typeface="Garamond" panose="02020404030301010803" pitchFamily="18" charset="0"/>
              </a:rPr>
              <a:t>Advocacy and awareness raising from grassroots level because of the direct engagement with communities and constituencies;</a:t>
            </a:r>
            <a:endParaRPr lang="en-ZW" dirty="0">
              <a:latin typeface="Garamond" panose="02020404030301010803" pitchFamily="18" charset="0"/>
            </a:endParaRPr>
          </a:p>
          <a:p>
            <a:pPr algn="just"/>
            <a:r>
              <a:rPr lang="en-ZW" dirty="0" smtClean="0">
                <a:latin typeface="Garamond" panose="02020404030301010803" pitchFamily="18" charset="0"/>
              </a:rPr>
              <a:t>Facilitate acceptance and adoption of SDGs programmes and activities at grassroots  level.</a:t>
            </a:r>
          </a:p>
          <a:p>
            <a:pPr marL="0" indent="0" algn="just">
              <a:buNone/>
            </a:pPr>
            <a:endParaRPr lang="en-ZW" dirty="0">
              <a:latin typeface="Garamond" panose="02020404030301010803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admin\Documents\My Received Files\ok3RyTYV_400x4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50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W" b="1" dirty="0">
                <a:solidFill>
                  <a:schemeClr val="accent1"/>
                </a:solidFill>
              </a:rPr>
              <a:t>Role of Parliamentarians</a:t>
            </a:r>
            <a:endParaRPr lang="en-ZW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W" dirty="0"/>
              <a:t>Oversight of the progress, endorsing plans and budgets, demanding accountability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36AC8-4D62-4904-A4C6-5CEDEBE3433A}" type="datetime2">
              <a:rPr lang="en-US" smtClean="0"/>
              <a:t>Wednesday, July 10,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MINISTRY OF PUBLIC SERVICE, LABOUR AND SOCIAL WELFARE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E8A5D-B69B-4B52-B0F0-4FC8488214C9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C:\Users\admin\Documents\My Received Files\ok3RyTYV_400x4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11525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8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1380</TotalTime>
  <Words>1359</Words>
  <Application>Microsoft Office PowerPoint</Application>
  <PresentationFormat>On-screen Show (4:3)</PresentationFormat>
  <Paragraphs>200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Introduction</vt:lpstr>
      <vt:lpstr>Introduction</vt:lpstr>
      <vt:lpstr>Implementing framework </vt:lpstr>
      <vt:lpstr>FRAMEWORK CONT…</vt:lpstr>
      <vt:lpstr>Implementing framework </vt:lpstr>
      <vt:lpstr>Governance Structure</vt:lpstr>
      <vt:lpstr>Role of Parliamentarians</vt:lpstr>
      <vt:lpstr>Role of Parliamentarians</vt:lpstr>
      <vt:lpstr>Cabinet </vt:lpstr>
      <vt:lpstr>Steering Committee</vt:lpstr>
      <vt:lpstr>Technical committee</vt:lpstr>
      <vt:lpstr>Coordinating committee </vt:lpstr>
      <vt:lpstr>SDGs Clusters</vt:lpstr>
      <vt:lpstr>SDGs Clusters…….</vt:lpstr>
      <vt:lpstr>Cluster 1</vt:lpstr>
      <vt:lpstr>Cluster 2</vt:lpstr>
      <vt:lpstr>Cluster 3</vt:lpstr>
      <vt:lpstr>Role of stakeholders</vt:lpstr>
      <vt:lpstr>SDGs stakeholders</vt:lpstr>
      <vt:lpstr>Conclusion</vt:lpstr>
      <vt:lpstr>----------------------------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Poverty Reduction FT</cp:lastModifiedBy>
  <cp:revision>158</cp:revision>
  <dcterms:created xsi:type="dcterms:W3CDTF">2018-10-19T09:08:33Z</dcterms:created>
  <dcterms:modified xsi:type="dcterms:W3CDTF">2019-07-10T07:06:26Z</dcterms:modified>
</cp:coreProperties>
</file>