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92" r:id="rId1"/>
  </p:sldMasterIdLst>
  <p:notesMasterIdLst>
    <p:notesMasterId r:id="rId40"/>
  </p:notesMasterIdLst>
  <p:sldIdLst>
    <p:sldId id="256" r:id="rId2"/>
    <p:sldId id="258" r:id="rId3"/>
    <p:sldId id="283" r:id="rId4"/>
    <p:sldId id="284" r:id="rId5"/>
    <p:sldId id="315" r:id="rId6"/>
    <p:sldId id="349" r:id="rId7"/>
    <p:sldId id="374" r:id="rId8"/>
    <p:sldId id="375" r:id="rId9"/>
    <p:sldId id="401" r:id="rId10"/>
    <p:sldId id="329" r:id="rId11"/>
    <p:sldId id="276" r:id="rId12"/>
    <p:sldId id="289" r:id="rId13"/>
    <p:sldId id="285" r:id="rId14"/>
    <p:sldId id="403" r:id="rId15"/>
    <p:sldId id="406" r:id="rId16"/>
    <p:sldId id="405" r:id="rId17"/>
    <p:sldId id="286" r:id="rId18"/>
    <p:sldId id="402" r:id="rId19"/>
    <p:sldId id="263" r:id="rId20"/>
    <p:sldId id="566" r:id="rId21"/>
    <p:sldId id="567" r:id="rId22"/>
    <p:sldId id="570" r:id="rId23"/>
    <p:sldId id="569" r:id="rId24"/>
    <p:sldId id="571" r:id="rId25"/>
    <p:sldId id="568" r:id="rId26"/>
    <p:sldId id="573" r:id="rId27"/>
    <p:sldId id="572" r:id="rId28"/>
    <p:sldId id="574" r:id="rId29"/>
    <p:sldId id="345" r:id="rId30"/>
    <p:sldId id="268" r:id="rId31"/>
    <p:sldId id="269" r:id="rId32"/>
    <p:sldId id="575" r:id="rId33"/>
    <p:sldId id="576" r:id="rId34"/>
    <p:sldId id="264" r:id="rId35"/>
    <p:sldId id="353" r:id="rId36"/>
    <p:sldId id="271" r:id="rId37"/>
    <p:sldId id="266" r:id="rId38"/>
    <p:sldId id="358"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219" autoAdjust="0"/>
  </p:normalViewPr>
  <p:slideViewPr>
    <p:cSldViewPr>
      <p:cViewPr varScale="1">
        <p:scale>
          <a:sx n="66" d="100"/>
          <a:sy n="66" d="100"/>
        </p:scale>
        <p:origin x="150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ZW"/>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EF6300-909D-4435-8D11-52383B80C834}" type="datetimeFigureOut">
              <a:rPr lang="en-ZW" smtClean="0"/>
              <a:pPr/>
              <a:t>28/06/2019</a:t>
            </a:fld>
            <a:endParaRPr lang="en-ZW"/>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ZW"/>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ZW"/>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227F79-2D2B-403E-ABED-CB5815BFC055}" type="slidenum">
              <a:rPr lang="en-ZW" smtClean="0"/>
              <a:pPr/>
              <a:t>‹#›</a:t>
            </a:fld>
            <a:endParaRPr lang="en-ZW"/>
          </a:p>
        </p:txBody>
      </p:sp>
    </p:spTree>
    <p:extLst>
      <p:ext uri="{BB962C8B-B14F-4D97-AF65-F5344CB8AC3E}">
        <p14:creationId xmlns:p14="http://schemas.microsoft.com/office/powerpoint/2010/main" val="10681494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3227F79-2D2B-403E-ABED-CB5815BFC055}" type="slidenum">
              <a:rPr lang="en-ZW" smtClean="0"/>
              <a:pPr/>
              <a:t>1</a:t>
            </a:fld>
            <a:endParaRPr lang="en-ZW"/>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W" altLang="en-US" dirty="0"/>
              <a:t>Section 13 of the Constitution also calls for the inclusion of citizens in the formulation and implementation of development plans.</a:t>
            </a:r>
          </a:p>
          <a:p>
            <a:endParaRPr lang="en-ZW" dirty="0"/>
          </a:p>
        </p:txBody>
      </p:sp>
      <p:sp>
        <p:nvSpPr>
          <p:cNvPr id="4" name="Slide Number Placeholder 3"/>
          <p:cNvSpPr>
            <a:spLocks noGrp="1"/>
          </p:cNvSpPr>
          <p:nvPr>
            <p:ph type="sldNum" sz="quarter" idx="5"/>
          </p:nvPr>
        </p:nvSpPr>
        <p:spPr/>
        <p:txBody>
          <a:bodyPr/>
          <a:lstStyle/>
          <a:p>
            <a:fld id="{D3227F79-2D2B-403E-ABED-CB5815BFC055}" type="slidenum">
              <a:rPr lang="en-ZW" smtClean="0"/>
              <a:pPr/>
              <a:t>21</a:t>
            </a:fld>
            <a:endParaRPr lang="en-ZW"/>
          </a:p>
        </p:txBody>
      </p:sp>
    </p:spTree>
    <p:extLst>
      <p:ext uri="{BB962C8B-B14F-4D97-AF65-F5344CB8AC3E}">
        <p14:creationId xmlns:p14="http://schemas.microsoft.com/office/powerpoint/2010/main" val="1633367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W" dirty="0"/>
              <a:t>Zimbabwe 517 targeting 400 in 2019 Family Care sub program</a:t>
            </a:r>
          </a:p>
        </p:txBody>
      </p:sp>
      <p:sp>
        <p:nvSpPr>
          <p:cNvPr id="4" name="Slide Number Placeholder 3"/>
          <p:cNvSpPr>
            <a:spLocks noGrp="1"/>
          </p:cNvSpPr>
          <p:nvPr>
            <p:ph type="sldNum" sz="quarter" idx="5"/>
          </p:nvPr>
        </p:nvSpPr>
        <p:spPr/>
        <p:txBody>
          <a:bodyPr/>
          <a:lstStyle/>
          <a:p>
            <a:fld id="{D3227F79-2D2B-403E-ABED-CB5815BFC055}" type="slidenum">
              <a:rPr lang="en-ZW" smtClean="0"/>
              <a:pPr/>
              <a:t>23</a:t>
            </a:fld>
            <a:endParaRPr lang="en-ZW"/>
          </a:p>
        </p:txBody>
      </p:sp>
    </p:spTree>
    <p:extLst>
      <p:ext uri="{BB962C8B-B14F-4D97-AF65-F5344CB8AC3E}">
        <p14:creationId xmlns:p14="http://schemas.microsoft.com/office/powerpoint/2010/main" val="1234804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endParaRPr lang="en-ZW" dirty="0"/>
          </a:p>
        </p:txBody>
      </p:sp>
      <p:sp>
        <p:nvSpPr>
          <p:cNvPr id="4" name="Slide Number Placeholder 3"/>
          <p:cNvSpPr>
            <a:spLocks noGrp="1"/>
          </p:cNvSpPr>
          <p:nvPr>
            <p:ph type="sldNum" sz="quarter" idx="5"/>
          </p:nvPr>
        </p:nvSpPr>
        <p:spPr/>
        <p:txBody>
          <a:bodyPr/>
          <a:lstStyle/>
          <a:p>
            <a:fld id="{D3227F79-2D2B-403E-ABED-CB5815BFC055}" type="slidenum">
              <a:rPr lang="en-ZW" smtClean="0"/>
              <a:pPr/>
              <a:t>27</a:t>
            </a:fld>
            <a:endParaRPr lang="en-ZW"/>
          </a:p>
        </p:txBody>
      </p:sp>
    </p:spTree>
    <p:extLst>
      <p:ext uri="{BB962C8B-B14F-4D97-AF65-F5344CB8AC3E}">
        <p14:creationId xmlns:p14="http://schemas.microsoft.com/office/powerpoint/2010/main" val="9888057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W" dirty="0"/>
              <a:t>TURNING PROMISES  INTO ACTION: GENDER EQUALITY IN THE 2030 AGENDA  FOR SUSTAINABLE DEVELOPMENT – UN  Women </a:t>
            </a:r>
          </a:p>
        </p:txBody>
      </p:sp>
      <p:sp>
        <p:nvSpPr>
          <p:cNvPr id="4" name="Slide Number Placeholder 3"/>
          <p:cNvSpPr>
            <a:spLocks noGrp="1"/>
          </p:cNvSpPr>
          <p:nvPr>
            <p:ph type="sldNum" sz="quarter" idx="5"/>
          </p:nvPr>
        </p:nvSpPr>
        <p:spPr/>
        <p:txBody>
          <a:bodyPr/>
          <a:lstStyle/>
          <a:p>
            <a:fld id="{D3227F79-2D2B-403E-ABED-CB5815BFC055}" type="slidenum">
              <a:rPr lang="en-ZW" smtClean="0"/>
              <a:pPr/>
              <a:t>32</a:t>
            </a:fld>
            <a:endParaRPr lang="en-ZW"/>
          </a:p>
        </p:txBody>
      </p:sp>
    </p:spTree>
    <p:extLst>
      <p:ext uri="{BB962C8B-B14F-4D97-AF65-F5344CB8AC3E}">
        <p14:creationId xmlns:p14="http://schemas.microsoft.com/office/powerpoint/2010/main" val="2856567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3385C402-3F82-45D3-9E58-729480C0266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7719AC7-BCD4-4ACC-A20C-B6797A01316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ZW"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W" baseline="0" dirty="0"/>
              <a:t>Constitution (Section 305), </a:t>
            </a:r>
            <a:r>
              <a:rPr lang="en-ZW" dirty="0"/>
              <a:t>PFMA (Part IV (Section 32-38 &amp; Sections 15,28)</a:t>
            </a:r>
            <a:r>
              <a:rPr lang="en-ZW" baseline="0" dirty="0"/>
              <a:t> and Audit Office Act (Part III) outline the documents that must be prepared. </a:t>
            </a:r>
            <a:endParaRPr lang="en-ZW" dirty="0"/>
          </a:p>
        </p:txBody>
      </p:sp>
      <p:sp>
        <p:nvSpPr>
          <p:cNvPr id="4" name="Slide Number Placeholder 3"/>
          <p:cNvSpPr>
            <a:spLocks noGrp="1"/>
          </p:cNvSpPr>
          <p:nvPr>
            <p:ph type="sldNum" sz="quarter" idx="10"/>
          </p:nvPr>
        </p:nvSpPr>
        <p:spPr/>
        <p:txBody>
          <a:bodyPr/>
          <a:lstStyle/>
          <a:p>
            <a:fld id="{B2173CDE-CB73-4D38-BFC8-417D70D0C915}" type="slidenum">
              <a:rPr lang="en-ZW" smtClean="0"/>
              <a:pPr/>
              <a:t>36</a:t>
            </a:fld>
            <a:endParaRPr lang="en-ZW"/>
          </a:p>
        </p:txBody>
      </p:sp>
    </p:spTree>
    <p:extLst>
      <p:ext uri="{BB962C8B-B14F-4D97-AF65-F5344CB8AC3E}">
        <p14:creationId xmlns:p14="http://schemas.microsoft.com/office/powerpoint/2010/main" val="2554918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W" dirty="0"/>
              <a:t>Budget aims to turn plans and aspirations into reality. </a:t>
            </a:r>
          </a:p>
        </p:txBody>
      </p:sp>
      <p:sp>
        <p:nvSpPr>
          <p:cNvPr id="4" name="Slide Number Placeholder 3"/>
          <p:cNvSpPr>
            <a:spLocks noGrp="1"/>
          </p:cNvSpPr>
          <p:nvPr>
            <p:ph type="sldNum" sz="quarter" idx="5"/>
          </p:nvPr>
        </p:nvSpPr>
        <p:spPr/>
        <p:txBody>
          <a:bodyPr/>
          <a:lstStyle/>
          <a:p>
            <a:fld id="{EEDBC42D-3168-42E4-95C2-D180DA4CA454}" type="slidenum">
              <a:rPr lang="en-ZW" smtClean="0"/>
              <a:pPr/>
              <a:t>3</a:t>
            </a:fld>
            <a:endParaRPr lang="en-ZW"/>
          </a:p>
        </p:txBody>
      </p:sp>
    </p:spTree>
    <p:extLst>
      <p:ext uri="{BB962C8B-B14F-4D97-AF65-F5344CB8AC3E}">
        <p14:creationId xmlns:p14="http://schemas.microsoft.com/office/powerpoint/2010/main" val="957486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Economic process or resource allocation – Plan for the provision of public goods and services by the government. </a:t>
            </a:r>
            <a:endParaRPr lang="en-ZW" dirty="0"/>
          </a:p>
        </p:txBody>
      </p:sp>
      <p:sp>
        <p:nvSpPr>
          <p:cNvPr id="4" name="Slide Number Placeholder 3"/>
          <p:cNvSpPr>
            <a:spLocks noGrp="1"/>
          </p:cNvSpPr>
          <p:nvPr>
            <p:ph type="sldNum" sz="quarter" idx="5"/>
          </p:nvPr>
        </p:nvSpPr>
        <p:spPr/>
        <p:txBody>
          <a:bodyPr/>
          <a:lstStyle/>
          <a:p>
            <a:fld id="{EEDBC42D-3168-42E4-95C2-D180DA4CA454}" type="slidenum">
              <a:rPr lang="en-ZW" smtClean="0"/>
              <a:pPr/>
              <a:t>4</a:t>
            </a:fld>
            <a:endParaRPr lang="en-ZW"/>
          </a:p>
        </p:txBody>
      </p:sp>
    </p:spTree>
    <p:extLst>
      <p:ext uri="{BB962C8B-B14F-4D97-AF65-F5344CB8AC3E}">
        <p14:creationId xmlns:p14="http://schemas.microsoft.com/office/powerpoint/2010/main" val="2310560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budget cycle comprises the major events involved in making decisions about the budget, and implementing </a:t>
            </a:r>
          </a:p>
          <a:p>
            <a:r>
              <a:rPr lang="en-GB" dirty="0"/>
              <a:t>and assessing those decisions. the process by which governments create and approve a budget.</a:t>
            </a:r>
            <a:endParaRPr lang="en-ZW" dirty="0"/>
          </a:p>
        </p:txBody>
      </p:sp>
      <p:sp>
        <p:nvSpPr>
          <p:cNvPr id="4" name="Slide Number Placeholder 3"/>
          <p:cNvSpPr>
            <a:spLocks noGrp="1"/>
          </p:cNvSpPr>
          <p:nvPr>
            <p:ph type="sldNum" sz="quarter" idx="5"/>
          </p:nvPr>
        </p:nvSpPr>
        <p:spPr/>
        <p:txBody>
          <a:bodyPr/>
          <a:lstStyle/>
          <a:p>
            <a:fld id="{24146EB9-9227-4171-A8B7-4024985B6D39}" type="slidenum">
              <a:rPr lang="en-ZW" smtClean="0"/>
              <a:pPr/>
              <a:t>5</a:t>
            </a:fld>
            <a:endParaRPr lang="en-ZW"/>
          </a:p>
        </p:txBody>
      </p:sp>
    </p:spTree>
    <p:extLst>
      <p:ext uri="{BB962C8B-B14F-4D97-AF65-F5344CB8AC3E}">
        <p14:creationId xmlns:p14="http://schemas.microsoft.com/office/powerpoint/2010/main" val="1527716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W" altLang="en-US" dirty="0"/>
              <a:t>Parliament derives its power of the national purse from Section 305 of the Constitution and Section 28 of the PFMA </a:t>
            </a:r>
            <a:endParaRPr lang="en-ZW" dirty="0"/>
          </a:p>
          <a:p>
            <a:pPr marL="0" marR="0" lvl="0" indent="0" algn="l" defTabSz="914400" rtl="0" eaLnBrk="1" fontAlgn="auto" latinLnBrk="0" hangingPunct="1">
              <a:lnSpc>
                <a:spcPct val="100000"/>
              </a:lnSpc>
              <a:spcBef>
                <a:spcPts val="0"/>
              </a:spcBef>
              <a:spcAft>
                <a:spcPts val="0"/>
              </a:spcAft>
              <a:buClrTx/>
              <a:buSzTx/>
              <a:buFontTx/>
              <a:buNone/>
              <a:tabLst/>
              <a:defRPr/>
            </a:pPr>
            <a:r>
              <a:rPr lang="en-ZW" dirty="0"/>
              <a:t>Deals with audit issues including appointment and role of the Auditor General and reports to be laid in parliament etc </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Public Debt Management Act - Provides for the management</a:t>
            </a:r>
            <a:r>
              <a:rPr lang="en-ZW" dirty="0"/>
              <a:t> of public debt in Zimbabwe.  </a:t>
            </a:r>
          </a:p>
          <a:p>
            <a:endParaRPr lang="en-ZW" dirty="0"/>
          </a:p>
        </p:txBody>
      </p:sp>
      <p:sp>
        <p:nvSpPr>
          <p:cNvPr id="4" name="Slide Number Placeholder 3"/>
          <p:cNvSpPr>
            <a:spLocks noGrp="1"/>
          </p:cNvSpPr>
          <p:nvPr>
            <p:ph type="sldNum" sz="quarter" idx="5"/>
          </p:nvPr>
        </p:nvSpPr>
        <p:spPr/>
        <p:txBody>
          <a:bodyPr/>
          <a:lstStyle/>
          <a:p>
            <a:fld id="{EEDBC42D-3168-42E4-95C2-D180DA4CA454}" type="slidenum">
              <a:rPr lang="en-ZW" smtClean="0"/>
              <a:pPr/>
              <a:t>6</a:t>
            </a:fld>
            <a:endParaRPr lang="en-ZW"/>
          </a:p>
        </p:txBody>
      </p:sp>
    </p:spTree>
    <p:extLst>
      <p:ext uri="{BB962C8B-B14F-4D97-AF65-F5344CB8AC3E}">
        <p14:creationId xmlns:p14="http://schemas.microsoft.com/office/powerpoint/2010/main" val="2228397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W" dirty="0"/>
          </a:p>
        </p:txBody>
      </p:sp>
      <p:sp>
        <p:nvSpPr>
          <p:cNvPr id="4" name="Slide Number Placeholder 3"/>
          <p:cNvSpPr>
            <a:spLocks noGrp="1"/>
          </p:cNvSpPr>
          <p:nvPr>
            <p:ph type="sldNum" sz="quarter" idx="5"/>
          </p:nvPr>
        </p:nvSpPr>
        <p:spPr/>
        <p:txBody>
          <a:bodyPr/>
          <a:lstStyle/>
          <a:p>
            <a:fld id="{D3227F79-2D2B-403E-ABED-CB5815BFC055}" type="slidenum">
              <a:rPr lang="en-ZW" smtClean="0"/>
              <a:pPr/>
              <a:t>7</a:t>
            </a:fld>
            <a:endParaRPr lang="en-ZW"/>
          </a:p>
        </p:txBody>
      </p:sp>
    </p:spTree>
    <p:extLst>
      <p:ext uri="{BB962C8B-B14F-4D97-AF65-F5344CB8AC3E}">
        <p14:creationId xmlns:p14="http://schemas.microsoft.com/office/powerpoint/2010/main" val="3014359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W" dirty="0"/>
          </a:p>
        </p:txBody>
      </p:sp>
      <p:sp>
        <p:nvSpPr>
          <p:cNvPr id="4" name="Slide Number Placeholder 3"/>
          <p:cNvSpPr>
            <a:spLocks noGrp="1"/>
          </p:cNvSpPr>
          <p:nvPr>
            <p:ph type="sldNum" sz="quarter" idx="5"/>
          </p:nvPr>
        </p:nvSpPr>
        <p:spPr/>
        <p:txBody>
          <a:bodyPr/>
          <a:lstStyle/>
          <a:p>
            <a:fld id="{5630FC48-2885-4DCF-9992-9CD4C2A2C0C7}" type="slidenum">
              <a:rPr lang="en-ZW" smtClean="0"/>
              <a:pPr/>
              <a:t>13</a:t>
            </a:fld>
            <a:endParaRPr lang="en-ZW"/>
          </a:p>
        </p:txBody>
      </p:sp>
    </p:spTree>
    <p:extLst>
      <p:ext uri="{BB962C8B-B14F-4D97-AF65-F5344CB8AC3E}">
        <p14:creationId xmlns:p14="http://schemas.microsoft.com/office/powerpoint/2010/main" val="38210685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W" dirty="0"/>
              <a:t>Gender Equality as part of founding values of the Constitution, Gender  Balance as part of National Objectives, </a:t>
            </a:r>
          </a:p>
        </p:txBody>
      </p:sp>
      <p:sp>
        <p:nvSpPr>
          <p:cNvPr id="4" name="Slide Number Placeholder 3"/>
          <p:cNvSpPr>
            <a:spLocks noGrp="1"/>
          </p:cNvSpPr>
          <p:nvPr>
            <p:ph type="sldNum" sz="quarter" idx="5"/>
          </p:nvPr>
        </p:nvSpPr>
        <p:spPr/>
        <p:txBody>
          <a:bodyPr/>
          <a:lstStyle/>
          <a:p>
            <a:fld id="{5630FC48-2885-4DCF-9992-9CD4C2A2C0C7}" type="slidenum">
              <a:rPr lang="en-ZW" smtClean="0"/>
              <a:pPr/>
              <a:t>17</a:t>
            </a:fld>
            <a:endParaRPr lang="en-ZW"/>
          </a:p>
        </p:txBody>
      </p:sp>
    </p:spTree>
    <p:extLst>
      <p:ext uri="{BB962C8B-B14F-4D97-AF65-F5344CB8AC3E}">
        <p14:creationId xmlns:p14="http://schemas.microsoft.com/office/powerpoint/2010/main" val="606856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lnSpc>
                <a:spcPct val="80000"/>
              </a:lnSpc>
              <a:spcBef>
                <a:spcPct val="20000"/>
              </a:spcBef>
              <a:spcAft>
                <a:spcPct val="0"/>
              </a:spcAft>
              <a:defRPr sz="2400">
                <a:solidFill>
                  <a:schemeClr val="tx1"/>
                </a:solidFill>
                <a:latin typeface="Arial" charset="0"/>
              </a:defRPr>
            </a:lvl6pPr>
            <a:lvl7pPr marL="2971800" indent="-228600" eaLnBrk="0" fontAlgn="base" hangingPunct="0">
              <a:lnSpc>
                <a:spcPct val="80000"/>
              </a:lnSpc>
              <a:spcBef>
                <a:spcPct val="20000"/>
              </a:spcBef>
              <a:spcAft>
                <a:spcPct val="0"/>
              </a:spcAft>
              <a:defRPr sz="2400">
                <a:solidFill>
                  <a:schemeClr val="tx1"/>
                </a:solidFill>
                <a:latin typeface="Arial" charset="0"/>
              </a:defRPr>
            </a:lvl7pPr>
            <a:lvl8pPr marL="3429000" indent="-228600" eaLnBrk="0" fontAlgn="base" hangingPunct="0">
              <a:lnSpc>
                <a:spcPct val="80000"/>
              </a:lnSpc>
              <a:spcBef>
                <a:spcPct val="20000"/>
              </a:spcBef>
              <a:spcAft>
                <a:spcPct val="0"/>
              </a:spcAft>
              <a:defRPr sz="2400">
                <a:solidFill>
                  <a:schemeClr val="tx1"/>
                </a:solidFill>
                <a:latin typeface="Arial" charset="0"/>
              </a:defRPr>
            </a:lvl8pPr>
            <a:lvl9pPr marL="3886200" indent="-228600" eaLnBrk="0" fontAlgn="base" hangingPunct="0">
              <a:lnSpc>
                <a:spcPct val="80000"/>
              </a:lnSpc>
              <a:spcBef>
                <a:spcPct val="20000"/>
              </a:spcBef>
              <a:spcAft>
                <a:spcPct val="0"/>
              </a:spcAft>
              <a:defRPr sz="2400">
                <a:solidFill>
                  <a:schemeClr val="tx1"/>
                </a:solidFill>
                <a:latin typeface="Arial" charset="0"/>
              </a:defRPr>
            </a:lvl9pPr>
          </a:lstStyle>
          <a:p>
            <a:fld id="{B6E64B67-A6F3-4B43-90F0-C4264885D488}" type="slidenum">
              <a:rPr lang="en-GB" sz="1200" smtClean="0">
                <a:latin typeface="Times New Roman" pitchFamily="18" charset="0"/>
              </a:rPr>
              <a:pPr/>
              <a:t>20</a:t>
            </a:fld>
            <a:endParaRPr lang="en-GB" sz="1200">
              <a:latin typeface="Times New Roman" pitchFamily="18"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fld id="{CCBD7193-DF81-4F6B-BA4E-A141FEFD82DE}" type="datetime1">
              <a:rPr lang="en-ZW" smtClean="0"/>
              <a:pPr/>
              <a:t>28/06/2019</a:t>
            </a:fld>
            <a:endParaRPr lang="en-ZW"/>
          </a:p>
        </p:txBody>
      </p:sp>
      <p:sp>
        <p:nvSpPr>
          <p:cNvPr id="20" name="Footer Placeholder 19"/>
          <p:cNvSpPr>
            <a:spLocks noGrp="1"/>
          </p:cNvSpPr>
          <p:nvPr>
            <p:ph type="ftr" sz="quarter" idx="11"/>
          </p:nvPr>
        </p:nvSpPr>
        <p:spPr/>
        <p:txBody>
          <a:bodyPr/>
          <a:lstStyle/>
          <a:p>
            <a:endParaRPr lang="en-ZW"/>
          </a:p>
        </p:txBody>
      </p:sp>
      <p:sp>
        <p:nvSpPr>
          <p:cNvPr id="10" name="Slide Number Placeholder 9"/>
          <p:cNvSpPr>
            <a:spLocks noGrp="1"/>
          </p:cNvSpPr>
          <p:nvPr>
            <p:ph type="sldNum" sz="quarter" idx="12"/>
          </p:nvPr>
        </p:nvSpPr>
        <p:spPr/>
        <p:txBody>
          <a:bodyPr/>
          <a:lstStyle/>
          <a:p>
            <a:fld id="{9800CD10-A2CF-4BD9-803C-A0B173A2BB23}" type="slidenum">
              <a:rPr lang="en-ZW" smtClean="0"/>
              <a:pPr/>
              <a:t>‹#›</a:t>
            </a:fld>
            <a:endParaRPr lang="en-ZW"/>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F5642F0-3EBC-47BE-99FA-CB6B828E12B8}" type="datetime1">
              <a:rPr lang="en-ZW" smtClean="0"/>
              <a:pPr/>
              <a:t>28/06/2019</a:t>
            </a:fld>
            <a:endParaRPr lang="en-ZW"/>
          </a:p>
        </p:txBody>
      </p:sp>
      <p:sp>
        <p:nvSpPr>
          <p:cNvPr id="5" name="Footer Placeholder 4"/>
          <p:cNvSpPr>
            <a:spLocks noGrp="1"/>
          </p:cNvSpPr>
          <p:nvPr>
            <p:ph type="ftr" sz="quarter" idx="11"/>
          </p:nvPr>
        </p:nvSpPr>
        <p:spPr/>
        <p:txBody>
          <a:bodyPr/>
          <a:lstStyle/>
          <a:p>
            <a:endParaRPr lang="en-ZW"/>
          </a:p>
        </p:txBody>
      </p:sp>
      <p:sp>
        <p:nvSpPr>
          <p:cNvPr id="6" name="Slide Number Placeholder 5"/>
          <p:cNvSpPr>
            <a:spLocks noGrp="1"/>
          </p:cNvSpPr>
          <p:nvPr>
            <p:ph type="sldNum" sz="quarter" idx="12"/>
          </p:nvPr>
        </p:nvSpPr>
        <p:spPr/>
        <p:txBody>
          <a:bodyPr/>
          <a:lstStyle/>
          <a:p>
            <a:fld id="{9800CD10-A2CF-4BD9-803C-A0B173A2BB23}" type="slidenum">
              <a:rPr lang="en-ZW" smtClean="0"/>
              <a:pPr/>
              <a:t>‹#›</a:t>
            </a:fld>
            <a:endParaRPr lang="en-ZW"/>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838D1CB-4D9A-4DE5-B467-B2807A0D4C5A}" type="datetime1">
              <a:rPr lang="en-ZW" smtClean="0"/>
              <a:pPr/>
              <a:t>28/06/2019</a:t>
            </a:fld>
            <a:endParaRPr lang="en-ZW"/>
          </a:p>
        </p:txBody>
      </p:sp>
      <p:sp>
        <p:nvSpPr>
          <p:cNvPr id="5" name="Footer Placeholder 4"/>
          <p:cNvSpPr>
            <a:spLocks noGrp="1"/>
          </p:cNvSpPr>
          <p:nvPr>
            <p:ph type="ftr" sz="quarter" idx="11"/>
          </p:nvPr>
        </p:nvSpPr>
        <p:spPr/>
        <p:txBody>
          <a:bodyPr/>
          <a:lstStyle/>
          <a:p>
            <a:endParaRPr lang="en-ZW"/>
          </a:p>
        </p:txBody>
      </p:sp>
      <p:sp>
        <p:nvSpPr>
          <p:cNvPr id="6" name="Slide Number Placeholder 5"/>
          <p:cNvSpPr>
            <a:spLocks noGrp="1"/>
          </p:cNvSpPr>
          <p:nvPr>
            <p:ph type="sldNum" sz="quarter" idx="12"/>
          </p:nvPr>
        </p:nvSpPr>
        <p:spPr/>
        <p:txBody>
          <a:bodyPr/>
          <a:lstStyle/>
          <a:p>
            <a:fld id="{9800CD10-A2CF-4BD9-803C-A0B173A2BB23}" type="slidenum">
              <a:rPr lang="en-ZW" smtClean="0"/>
              <a:pPr/>
              <a:t>‹#›</a:t>
            </a:fld>
            <a:endParaRPr lang="en-Z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D47B20C-2631-4589-9ECC-3F269C1F39F5}" type="datetime1">
              <a:rPr lang="en-ZW" smtClean="0"/>
              <a:pPr/>
              <a:t>28/06/2019</a:t>
            </a:fld>
            <a:endParaRPr lang="en-ZW"/>
          </a:p>
        </p:txBody>
      </p:sp>
      <p:sp>
        <p:nvSpPr>
          <p:cNvPr id="5" name="Footer Placeholder 4"/>
          <p:cNvSpPr>
            <a:spLocks noGrp="1"/>
          </p:cNvSpPr>
          <p:nvPr>
            <p:ph type="ftr" sz="quarter" idx="11"/>
          </p:nvPr>
        </p:nvSpPr>
        <p:spPr/>
        <p:txBody>
          <a:bodyPr/>
          <a:lstStyle/>
          <a:p>
            <a:endParaRPr lang="en-ZW"/>
          </a:p>
        </p:txBody>
      </p:sp>
      <p:sp>
        <p:nvSpPr>
          <p:cNvPr id="6" name="Slide Number Placeholder 5"/>
          <p:cNvSpPr>
            <a:spLocks noGrp="1"/>
          </p:cNvSpPr>
          <p:nvPr>
            <p:ph type="sldNum" sz="quarter" idx="12"/>
          </p:nvPr>
        </p:nvSpPr>
        <p:spPr/>
        <p:txBody>
          <a:bodyPr/>
          <a:lstStyle/>
          <a:p>
            <a:fld id="{9800CD10-A2CF-4BD9-803C-A0B173A2BB23}" type="slidenum">
              <a:rPr lang="en-ZW" smtClean="0"/>
              <a:pPr/>
              <a:t>‹#›</a:t>
            </a:fld>
            <a:endParaRPr lang="en-ZW"/>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DFD4B107-9881-412F-940F-87647AF17027}" type="datetime1">
              <a:rPr lang="en-ZW" smtClean="0"/>
              <a:pPr/>
              <a:t>28/06/2019</a:t>
            </a:fld>
            <a:endParaRPr lang="en-ZW"/>
          </a:p>
        </p:txBody>
      </p:sp>
      <p:sp>
        <p:nvSpPr>
          <p:cNvPr id="5" name="Footer Placeholder 4"/>
          <p:cNvSpPr>
            <a:spLocks noGrp="1"/>
          </p:cNvSpPr>
          <p:nvPr>
            <p:ph type="ftr" sz="quarter" idx="11"/>
          </p:nvPr>
        </p:nvSpPr>
        <p:spPr/>
        <p:txBody>
          <a:bodyPr/>
          <a:lstStyle/>
          <a:p>
            <a:endParaRPr lang="en-ZW"/>
          </a:p>
        </p:txBody>
      </p:sp>
      <p:sp>
        <p:nvSpPr>
          <p:cNvPr id="6" name="Slide Number Placeholder 5"/>
          <p:cNvSpPr>
            <a:spLocks noGrp="1"/>
          </p:cNvSpPr>
          <p:nvPr>
            <p:ph type="sldNum" sz="quarter" idx="12"/>
          </p:nvPr>
        </p:nvSpPr>
        <p:spPr/>
        <p:txBody>
          <a:bodyPr/>
          <a:lstStyle/>
          <a:p>
            <a:fld id="{9800CD10-A2CF-4BD9-803C-A0B173A2BB23}" type="slidenum">
              <a:rPr lang="en-ZW" smtClean="0"/>
              <a:pPr/>
              <a:t>‹#›</a:t>
            </a:fld>
            <a:endParaRPr lang="en-ZW"/>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F902D8DA-D13E-4D15-B5EE-8FA475FBC65E}" type="datetime1">
              <a:rPr lang="en-ZW" smtClean="0"/>
              <a:pPr/>
              <a:t>28/06/2019</a:t>
            </a:fld>
            <a:endParaRPr lang="en-ZW"/>
          </a:p>
        </p:txBody>
      </p:sp>
      <p:sp>
        <p:nvSpPr>
          <p:cNvPr id="6" name="Footer Placeholder 5"/>
          <p:cNvSpPr>
            <a:spLocks noGrp="1"/>
          </p:cNvSpPr>
          <p:nvPr>
            <p:ph type="ftr" sz="quarter" idx="11"/>
          </p:nvPr>
        </p:nvSpPr>
        <p:spPr/>
        <p:txBody>
          <a:bodyPr/>
          <a:lstStyle/>
          <a:p>
            <a:endParaRPr lang="en-ZW"/>
          </a:p>
        </p:txBody>
      </p:sp>
      <p:sp>
        <p:nvSpPr>
          <p:cNvPr id="7" name="Slide Number Placeholder 6"/>
          <p:cNvSpPr>
            <a:spLocks noGrp="1"/>
          </p:cNvSpPr>
          <p:nvPr>
            <p:ph type="sldNum" sz="quarter" idx="12"/>
          </p:nvPr>
        </p:nvSpPr>
        <p:spPr/>
        <p:txBody>
          <a:bodyPr/>
          <a:lstStyle/>
          <a:p>
            <a:fld id="{9800CD10-A2CF-4BD9-803C-A0B173A2BB23}" type="slidenum">
              <a:rPr lang="en-ZW" smtClean="0"/>
              <a:pPr/>
              <a:t>‹#›</a:t>
            </a:fld>
            <a:endParaRPr lang="en-ZW"/>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709A5961-6B70-4CC4-B8C3-7A323793060D}" type="datetime1">
              <a:rPr lang="en-ZW" smtClean="0"/>
              <a:pPr/>
              <a:t>28/06/2019</a:t>
            </a:fld>
            <a:endParaRPr lang="en-ZW"/>
          </a:p>
        </p:txBody>
      </p:sp>
      <p:sp>
        <p:nvSpPr>
          <p:cNvPr id="8" name="Footer Placeholder 7"/>
          <p:cNvSpPr>
            <a:spLocks noGrp="1"/>
          </p:cNvSpPr>
          <p:nvPr>
            <p:ph type="ftr" sz="quarter" idx="11"/>
          </p:nvPr>
        </p:nvSpPr>
        <p:spPr/>
        <p:txBody>
          <a:bodyPr/>
          <a:lstStyle/>
          <a:p>
            <a:endParaRPr lang="en-ZW"/>
          </a:p>
        </p:txBody>
      </p:sp>
      <p:sp>
        <p:nvSpPr>
          <p:cNvPr id="9" name="Slide Number Placeholder 8"/>
          <p:cNvSpPr>
            <a:spLocks noGrp="1"/>
          </p:cNvSpPr>
          <p:nvPr>
            <p:ph type="sldNum" sz="quarter" idx="12"/>
          </p:nvPr>
        </p:nvSpPr>
        <p:spPr/>
        <p:txBody>
          <a:bodyPr/>
          <a:lstStyle/>
          <a:p>
            <a:fld id="{9800CD10-A2CF-4BD9-803C-A0B173A2BB23}" type="slidenum">
              <a:rPr lang="en-ZW" smtClean="0"/>
              <a:pPr/>
              <a:t>‹#›</a:t>
            </a:fld>
            <a:endParaRPr lang="en-ZW"/>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fld id="{3078C7EA-9ECC-47A7-94E5-D7374356F1B4}" type="datetime1">
              <a:rPr lang="en-ZW" smtClean="0"/>
              <a:pPr/>
              <a:t>28/06/2019</a:t>
            </a:fld>
            <a:endParaRPr lang="en-ZW"/>
          </a:p>
        </p:txBody>
      </p:sp>
      <p:sp>
        <p:nvSpPr>
          <p:cNvPr id="4" name="Footer Placeholder 3"/>
          <p:cNvSpPr>
            <a:spLocks noGrp="1"/>
          </p:cNvSpPr>
          <p:nvPr>
            <p:ph type="ftr" sz="quarter" idx="11"/>
          </p:nvPr>
        </p:nvSpPr>
        <p:spPr/>
        <p:txBody>
          <a:bodyPr/>
          <a:lstStyle/>
          <a:p>
            <a:endParaRPr lang="en-ZW"/>
          </a:p>
        </p:txBody>
      </p:sp>
      <p:sp>
        <p:nvSpPr>
          <p:cNvPr id="5" name="Slide Number Placeholder 4"/>
          <p:cNvSpPr>
            <a:spLocks noGrp="1"/>
          </p:cNvSpPr>
          <p:nvPr>
            <p:ph type="sldNum" sz="quarter" idx="12"/>
          </p:nvPr>
        </p:nvSpPr>
        <p:spPr/>
        <p:txBody>
          <a:bodyPr/>
          <a:lstStyle/>
          <a:p>
            <a:fld id="{9800CD10-A2CF-4BD9-803C-A0B173A2BB23}" type="slidenum">
              <a:rPr lang="en-ZW" smtClean="0"/>
              <a:pPr/>
              <a:t>‹#›</a:t>
            </a:fld>
            <a:endParaRPr lang="en-ZW"/>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294685A2-3687-4136-80E6-786508CB0427}" type="datetime1">
              <a:rPr lang="en-ZW" smtClean="0"/>
              <a:pPr/>
              <a:t>28/06/2019</a:t>
            </a:fld>
            <a:endParaRPr lang="en-ZW"/>
          </a:p>
        </p:txBody>
      </p:sp>
      <p:sp>
        <p:nvSpPr>
          <p:cNvPr id="3" name="Footer Placeholder 2"/>
          <p:cNvSpPr>
            <a:spLocks noGrp="1"/>
          </p:cNvSpPr>
          <p:nvPr>
            <p:ph type="ftr" sz="quarter" idx="11"/>
          </p:nvPr>
        </p:nvSpPr>
        <p:spPr/>
        <p:txBody>
          <a:bodyPr/>
          <a:lstStyle/>
          <a:p>
            <a:endParaRPr lang="en-ZW"/>
          </a:p>
        </p:txBody>
      </p:sp>
      <p:sp>
        <p:nvSpPr>
          <p:cNvPr id="4" name="Slide Number Placeholder 3"/>
          <p:cNvSpPr>
            <a:spLocks noGrp="1"/>
          </p:cNvSpPr>
          <p:nvPr>
            <p:ph type="sldNum" sz="quarter" idx="12"/>
          </p:nvPr>
        </p:nvSpPr>
        <p:spPr/>
        <p:txBody>
          <a:bodyPr/>
          <a:lstStyle/>
          <a:p>
            <a:fld id="{9800CD10-A2CF-4BD9-803C-A0B173A2BB23}" type="slidenum">
              <a:rPr lang="en-ZW" smtClean="0"/>
              <a:pPr/>
              <a:t>‹#›</a:t>
            </a:fld>
            <a:endParaRPr lang="en-ZW"/>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9A49760-538C-41FE-BDD2-A3D1575CFFC6}" type="datetime1">
              <a:rPr lang="en-ZW" smtClean="0"/>
              <a:pPr/>
              <a:t>28/06/2019</a:t>
            </a:fld>
            <a:endParaRPr lang="en-ZW"/>
          </a:p>
        </p:txBody>
      </p:sp>
      <p:sp>
        <p:nvSpPr>
          <p:cNvPr id="6" name="Footer Placeholder 5"/>
          <p:cNvSpPr>
            <a:spLocks noGrp="1"/>
          </p:cNvSpPr>
          <p:nvPr>
            <p:ph type="ftr" sz="quarter" idx="11"/>
          </p:nvPr>
        </p:nvSpPr>
        <p:spPr/>
        <p:txBody>
          <a:bodyPr/>
          <a:lstStyle/>
          <a:p>
            <a:endParaRPr lang="en-ZW"/>
          </a:p>
        </p:txBody>
      </p:sp>
      <p:sp>
        <p:nvSpPr>
          <p:cNvPr id="7" name="Slide Number Placeholder 6"/>
          <p:cNvSpPr>
            <a:spLocks noGrp="1"/>
          </p:cNvSpPr>
          <p:nvPr>
            <p:ph type="sldNum" sz="quarter" idx="12"/>
          </p:nvPr>
        </p:nvSpPr>
        <p:spPr/>
        <p:txBody>
          <a:bodyPr/>
          <a:lstStyle/>
          <a:p>
            <a:fld id="{9800CD10-A2CF-4BD9-803C-A0B173A2BB23}" type="slidenum">
              <a:rPr lang="en-ZW" smtClean="0"/>
              <a:pPr/>
              <a:t>‹#›</a:t>
            </a:fld>
            <a:endParaRPr lang="en-ZW"/>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fld id="{F90CEB42-6338-48CB-9B70-1866E0D1F73E}" type="datetime1">
              <a:rPr lang="en-ZW" smtClean="0"/>
              <a:pPr/>
              <a:t>28/06/2019</a:t>
            </a:fld>
            <a:endParaRPr lang="en-ZW"/>
          </a:p>
        </p:txBody>
      </p:sp>
      <p:sp>
        <p:nvSpPr>
          <p:cNvPr id="6" name="Footer Placeholder 5"/>
          <p:cNvSpPr>
            <a:spLocks noGrp="1"/>
          </p:cNvSpPr>
          <p:nvPr>
            <p:ph type="ftr" sz="quarter" idx="11"/>
          </p:nvPr>
        </p:nvSpPr>
        <p:spPr/>
        <p:txBody>
          <a:bodyPr/>
          <a:lstStyle/>
          <a:p>
            <a:endParaRPr lang="en-ZW"/>
          </a:p>
        </p:txBody>
      </p:sp>
      <p:sp>
        <p:nvSpPr>
          <p:cNvPr id="7" name="Slide Number Placeholder 6"/>
          <p:cNvSpPr>
            <a:spLocks noGrp="1"/>
          </p:cNvSpPr>
          <p:nvPr>
            <p:ph type="sldNum" sz="quarter" idx="12"/>
          </p:nvPr>
        </p:nvSpPr>
        <p:spPr/>
        <p:txBody>
          <a:bodyPr/>
          <a:lstStyle/>
          <a:p>
            <a:fld id="{9800CD10-A2CF-4BD9-803C-A0B173A2BB23}" type="slidenum">
              <a:rPr lang="en-ZW" smtClean="0"/>
              <a:pPr/>
              <a:t>‹#›</a:t>
            </a:fld>
            <a:endParaRPr lang="en-ZW"/>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D9386AB4-CA9B-4635-9768-522F91B300FF}" type="datetime1">
              <a:rPr lang="en-ZW" smtClean="0"/>
              <a:pPr/>
              <a:t>28/06/2019</a:t>
            </a:fld>
            <a:endParaRPr lang="en-ZW"/>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ZW"/>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9800CD10-A2CF-4BD9-803C-A0B173A2BB23}" type="slidenum">
              <a:rPr lang="en-ZW" smtClean="0"/>
              <a:pPr/>
              <a:t>‹#›</a:t>
            </a:fld>
            <a:endParaRPr lang="en-ZW"/>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hf hdr="0" ft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ZW" dirty="0"/>
              <a:t>Gender Budget Tracking for SDGs</a:t>
            </a:r>
          </a:p>
        </p:txBody>
      </p:sp>
      <p:sp>
        <p:nvSpPr>
          <p:cNvPr id="3" name="Subtitle 2"/>
          <p:cNvSpPr>
            <a:spLocks noGrp="1"/>
          </p:cNvSpPr>
          <p:nvPr>
            <p:ph type="subTitle" idx="1"/>
          </p:nvPr>
        </p:nvSpPr>
        <p:spPr>
          <a:xfrm>
            <a:off x="1331640" y="2780928"/>
            <a:ext cx="7406640" cy="1752600"/>
          </a:xfrm>
        </p:spPr>
        <p:txBody>
          <a:bodyPr>
            <a:normAutofit fontScale="92500" lnSpcReduction="20000"/>
          </a:bodyPr>
          <a:lstStyle/>
          <a:p>
            <a:r>
              <a:rPr lang="en-ZW" dirty="0"/>
              <a:t>Presentation by Artwell Gonese at the SDG Workshop for </a:t>
            </a:r>
            <a:r>
              <a:rPr lang="en-GB" dirty="0"/>
              <a:t>Parliament Portfolio Committee on Women, Community Development and Small to Medium Enterprises</a:t>
            </a:r>
          </a:p>
          <a:p>
            <a:r>
              <a:rPr lang="en-GB" dirty="0"/>
              <a:t>			28 June 2019</a:t>
            </a:r>
            <a:endParaRPr lang="en-ZW" dirty="0"/>
          </a:p>
        </p:txBody>
      </p:sp>
      <p:sp>
        <p:nvSpPr>
          <p:cNvPr id="4" name="Slide Number Placeholder 3"/>
          <p:cNvSpPr>
            <a:spLocks noGrp="1"/>
          </p:cNvSpPr>
          <p:nvPr>
            <p:ph type="sldNum" sz="quarter" idx="12"/>
          </p:nvPr>
        </p:nvSpPr>
        <p:spPr/>
        <p:txBody>
          <a:bodyPr/>
          <a:lstStyle/>
          <a:p>
            <a:fld id="{9800CD10-A2CF-4BD9-803C-A0B173A2BB23}" type="slidenum">
              <a:rPr lang="en-ZW" smtClean="0"/>
              <a:pPr/>
              <a:t>1</a:t>
            </a:fld>
            <a:endParaRPr lang="en-ZW"/>
          </a:p>
        </p:txBody>
      </p:sp>
    </p:spTree>
    <p:extLst>
      <p:ext uri="{BB962C8B-B14F-4D97-AF65-F5344CB8AC3E}">
        <p14:creationId xmlns:p14="http://schemas.microsoft.com/office/powerpoint/2010/main" val="3132393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0D44E-106E-4AEE-846B-DA183E470759}"/>
              </a:ext>
            </a:extLst>
          </p:cNvPr>
          <p:cNvSpPr>
            <a:spLocks noGrp="1"/>
          </p:cNvSpPr>
          <p:nvPr>
            <p:ph type="title"/>
          </p:nvPr>
        </p:nvSpPr>
        <p:spPr/>
        <p:txBody>
          <a:bodyPr/>
          <a:lstStyle/>
          <a:p>
            <a:r>
              <a:rPr lang="en-ZW" dirty="0"/>
              <a:t>Budget Tracking</a:t>
            </a:r>
          </a:p>
        </p:txBody>
      </p:sp>
      <p:sp>
        <p:nvSpPr>
          <p:cNvPr id="3" name="Content Placeholder 2">
            <a:extLst>
              <a:ext uri="{FF2B5EF4-FFF2-40B4-BE49-F238E27FC236}">
                <a16:creationId xmlns:a16="http://schemas.microsoft.com/office/drawing/2014/main" id="{437A553C-6CE1-400A-84C6-93651910717F}"/>
              </a:ext>
            </a:extLst>
          </p:cNvPr>
          <p:cNvSpPr>
            <a:spLocks noGrp="1"/>
          </p:cNvSpPr>
          <p:nvPr>
            <p:ph idx="1"/>
          </p:nvPr>
        </p:nvSpPr>
        <p:spPr/>
        <p:txBody>
          <a:bodyPr>
            <a:normAutofit fontScale="70000" lnSpcReduction="20000"/>
          </a:bodyPr>
          <a:lstStyle/>
          <a:p>
            <a:r>
              <a:rPr lang="en-GB" dirty="0"/>
              <a:t>Expenditure Tracking enables parliament to monitor budget execution by tracking the flows of public resources for the provision of public service and goods (following the money). </a:t>
            </a:r>
          </a:p>
          <a:p>
            <a:r>
              <a:rPr lang="en-ZW" dirty="0"/>
              <a:t>Tracking can also be used for specific funds or statutory funds e.g. ZINARA, Identified projects (dams, roads, power projects etc)</a:t>
            </a:r>
          </a:p>
          <a:p>
            <a:r>
              <a:rPr lang="en-ZW" dirty="0"/>
              <a:t>Following budget disbursements through the system down to the  service provider. </a:t>
            </a:r>
          </a:p>
          <a:p>
            <a:r>
              <a:rPr lang="en-ZW" dirty="0"/>
              <a:t>Budget tracking determines whether the resources allocated by the budget have been spent according to plan. </a:t>
            </a:r>
          </a:p>
          <a:p>
            <a:r>
              <a:rPr lang="en-GB" dirty="0"/>
              <a:t>To ensure that budget commitments are translated into reality;</a:t>
            </a:r>
          </a:p>
          <a:p>
            <a:r>
              <a:rPr lang="en-GB" dirty="0"/>
              <a:t>Gender Responsive Budgeting and Quarterly Budget Performance Reporting Guidelines</a:t>
            </a:r>
          </a:p>
          <a:p>
            <a:endParaRPr lang="en-ZW" dirty="0"/>
          </a:p>
          <a:p>
            <a:endParaRPr lang="en-ZW" dirty="0"/>
          </a:p>
          <a:p>
            <a:endParaRPr lang="en-ZW" dirty="0"/>
          </a:p>
          <a:p>
            <a:endParaRPr lang="en-GB" dirty="0"/>
          </a:p>
          <a:p>
            <a:endParaRPr lang="en-ZW" dirty="0"/>
          </a:p>
        </p:txBody>
      </p:sp>
      <p:sp>
        <p:nvSpPr>
          <p:cNvPr id="4" name="Slide Number Placeholder 3">
            <a:extLst>
              <a:ext uri="{FF2B5EF4-FFF2-40B4-BE49-F238E27FC236}">
                <a16:creationId xmlns:a16="http://schemas.microsoft.com/office/drawing/2014/main" id="{4B699A5A-6FA9-4D38-AB17-0B97300368D6}"/>
              </a:ext>
            </a:extLst>
          </p:cNvPr>
          <p:cNvSpPr>
            <a:spLocks noGrp="1"/>
          </p:cNvSpPr>
          <p:nvPr>
            <p:ph type="sldNum" sz="quarter" idx="12"/>
          </p:nvPr>
        </p:nvSpPr>
        <p:spPr/>
        <p:txBody>
          <a:bodyPr/>
          <a:lstStyle/>
          <a:p>
            <a:fld id="{0E403B34-6F35-490D-9AA3-7541242ACA96}" type="slidenum">
              <a:rPr lang="en-ZW" smtClean="0"/>
              <a:pPr/>
              <a:t>10</a:t>
            </a:fld>
            <a:endParaRPr lang="en-ZW"/>
          </a:p>
        </p:txBody>
      </p:sp>
    </p:spTree>
    <p:extLst>
      <p:ext uri="{BB962C8B-B14F-4D97-AF65-F5344CB8AC3E}">
        <p14:creationId xmlns:p14="http://schemas.microsoft.com/office/powerpoint/2010/main" val="40557281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W" dirty="0"/>
              <a:t>Gender Responsive Budgeting</a:t>
            </a:r>
          </a:p>
        </p:txBody>
      </p:sp>
      <p:sp>
        <p:nvSpPr>
          <p:cNvPr id="3" name="Content Placeholder 2"/>
          <p:cNvSpPr>
            <a:spLocks noGrp="1"/>
          </p:cNvSpPr>
          <p:nvPr>
            <p:ph sz="quarter" idx="1"/>
          </p:nvPr>
        </p:nvSpPr>
        <p:spPr/>
        <p:txBody>
          <a:bodyPr>
            <a:normAutofit fontScale="85000" lnSpcReduction="10000"/>
          </a:bodyPr>
          <a:lstStyle/>
          <a:p>
            <a:r>
              <a:rPr lang="en-ZW" dirty="0"/>
              <a:t>Gender responsive budgeting (GRB) is government planning, programming and budgeting that contributes to the advancement of gender equality and the fulfilment of women’s rights (UN Women). </a:t>
            </a:r>
          </a:p>
          <a:p>
            <a:r>
              <a:rPr lang="en-ZW" dirty="0"/>
              <a:t>It entails identifying and reflecting needed interventions to address gender gaps in sector and local government policies, plans and budgets. </a:t>
            </a:r>
          </a:p>
          <a:p>
            <a:r>
              <a:rPr lang="en-ZW" dirty="0"/>
              <a:t>GRB also aims to analyse the gender differentiated impact of revenue raising policies and the allocation of domestic resources and official development assistance.</a:t>
            </a:r>
            <a:endParaRPr lang="en-ZA" altLang="en-US" sz="2400" dirty="0"/>
          </a:p>
          <a:p>
            <a:endParaRPr lang="en-ZA" altLang="en-US" sz="2400" dirty="0"/>
          </a:p>
          <a:p>
            <a:endParaRPr lang="en-ZA" altLang="en-US" sz="2400" dirty="0"/>
          </a:p>
          <a:p>
            <a:endParaRPr lang="en-ZA" altLang="en-US" sz="2400" dirty="0"/>
          </a:p>
          <a:p>
            <a:endParaRPr lang="en-ZA" altLang="en-US" sz="2400" dirty="0"/>
          </a:p>
          <a:p>
            <a:endParaRPr lang="en-ZA" altLang="en-US" sz="2400" dirty="0"/>
          </a:p>
          <a:p>
            <a:endParaRPr lang="en-ZA" altLang="en-US" sz="2400" dirty="0"/>
          </a:p>
          <a:p>
            <a:endParaRPr lang="en-ZA" altLang="en-US" sz="2400" dirty="0"/>
          </a:p>
          <a:p>
            <a:endParaRPr lang="en-ZA" altLang="en-US" sz="2400" dirty="0"/>
          </a:p>
          <a:p>
            <a:endParaRPr lang="en-US" altLang="en-US" sz="2400" dirty="0"/>
          </a:p>
          <a:p>
            <a:endParaRPr lang="en-US" altLang="en-US" sz="2400" dirty="0"/>
          </a:p>
          <a:p>
            <a:endParaRPr lang="en-ZW" dirty="0"/>
          </a:p>
        </p:txBody>
      </p:sp>
      <p:sp>
        <p:nvSpPr>
          <p:cNvPr id="4" name="Slide Number Placeholder 3">
            <a:extLst>
              <a:ext uri="{FF2B5EF4-FFF2-40B4-BE49-F238E27FC236}">
                <a16:creationId xmlns:a16="http://schemas.microsoft.com/office/drawing/2014/main" id="{3370554E-4485-49F9-B27A-4DCE93E31283}"/>
              </a:ext>
            </a:extLst>
          </p:cNvPr>
          <p:cNvSpPr>
            <a:spLocks noGrp="1"/>
          </p:cNvSpPr>
          <p:nvPr>
            <p:ph type="sldNum" sz="quarter" idx="12"/>
          </p:nvPr>
        </p:nvSpPr>
        <p:spPr/>
        <p:txBody>
          <a:bodyPr>
            <a:normAutofit/>
          </a:bodyPr>
          <a:lstStyle/>
          <a:p>
            <a:fld id="{BBFBF314-0DF2-4765-BFC4-4C77D0B52822}" type="slidenum">
              <a:rPr lang="en-ZW" smtClean="0"/>
              <a:pPr/>
              <a:t>11</a:t>
            </a:fld>
            <a:endParaRPr lang="en-ZW"/>
          </a:p>
        </p:txBody>
      </p:sp>
    </p:spTree>
    <p:extLst>
      <p:ext uri="{BB962C8B-B14F-4D97-AF65-F5344CB8AC3E}">
        <p14:creationId xmlns:p14="http://schemas.microsoft.com/office/powerpoint/2010/main" val="3841020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7FAB5-1641-4903-A252-26DC871206F0}"/>
              </a:ext>
            </a:extLst>
          </p:cNvPr>
          <p:cNvSpPr>
            <a:spLocks noGrp="1"/>
          </p:cNvSpPr>
          <p:nvPr>
            <p:ph type="title"/>
          </p:nvPr>
        </p:nvSpPr>
        <p:spPr/>
        <p:txBody>
          <a:bodyPr/>
          <a:lstStyle/>
          <a:p>
            <a:r>
              <a:rPr lang="en-ZW" dirty="0"/>
              <a:t>Gender Budgeting </a:t>
            </a:r>
            <a:r>
              <a:rPr lang="en-ZW" dirty="0" err="1"/>
              <a:t>contd</a:t>
            </a:r>
            <a:endParaRPr lang="en-ZW" dirty="0"/>
          </a:p>
        </p:txBody>
      </p:sp>
      <p:sp>
        <p:nvSpPr>
          <p:cNvPr id="3" name="Content Placeholder 2">
            <a:extLst>
              <a:ext uri="{FF2B5EF4-FFF2-40B4-BE49-F238E27FC236}">
                <a16:creationId xmlns:a16="http://schemas.microsoft.com/office/drawing/2014/main" id="{445399F1-0842-4E1E-81B9-CFBC43FE21B5}"/>
              </a:ext>
            </a:extLst>
          </p:cNvPr>
          <p:cNvSpPr>
            <a:spLocks noGrp="1"/>
          </p:cNvSpPr>
          <p:nvPr>
            <p:ph sz="quarter" idx="1"/>
          </p:nvPr>
        </p:nvSpPr>
        <p:spPr/>
        <p:txBody>
          <a:bodyPr/>
          <a:lstStyle/>
          <a:p>
            <a:r>
              <a:rPr lang="en-ZA" altLang="en-US" sz="2800" dirty="0"/>
              <a:t>Gender responsive budgets are </a:t>
            </a:r>
            <a:r>
              <a:rPr lang="en-ZA" altLang="en-US" sz="2800" i="1" dirty="0"/>
              <a:t>not separate budgets</a:t>
            </a:r>
            <a:r>
              <a:rPr lang="en-ZA" altLang="en-US" sz="2800" dirty="0"/>
              <a:t> for women or men. </a:t>
            </a:r>
          </a:p>
          <a:p>
            <a:r>
              <a:rPr lang="en-ZA" altLang="en-US" sz="2800" dirty="0"/>
              <a:t>Instead, they bring gender awareness into the policies and budgets of all agencies such as who benefits.</a:t>
            </a:r>
          </a:p>
          <a:p>
            <a:r>
              <a:rPr lang="en-ZA" altLang="en-US" sz="2800" dirty="0"/>
              <a:t>It ensures that the needs and interests of </a:t>
            </a:r>
            <a:r>
              <a:rPr lang="en-ZA" altLang="en-US" sz="2800" i="1" dirty="0"/>
              <a:t>individuals from different social groups</a:t>
            </a:r>
            <a:r>
              <a:rPr lang="en-ZA" altLang="en-US" sz="2800" dirty="0"/>
              <a:t> are addressed.</a:t>
            </a:r>
          </a:p>
          <a:p>
            <a:r>
              <a:rPr lang="en-ZA" altLang="en-US" sz="2800" dirty="0"/>
              <a:t>Gender responsive budgets includes programmes which address gender inequalities.</a:t>
            </a:r>
          </a:p>
          <a:p>
            <a:endParaRPr lang="en-ZW" dirty="0"/>
          </a:p>
        </p:txBody>
      </p:sp>
      <p:sp>
        <p:nvSpPr>
          <p:cNvPr id="4" name="Slide Number Placeholder 3">
            <a:extLst>
              <a:ext uri="{FF2B5EF4-FFF2-40B4-BE49-F238E27FC236}">
                <a16:creationId xmlns:a16="http://schemas.microsoft.com/office/drawing/2014/main" id="{DD88D78F-2895-49E9-A007-D03E5E3E534E}"/>
              </a:ext>
            </a:extLst>
          </p:cNvPr>
          <p:cNvSpPr>
            <a:spLocks noGrp="1"/>
          </p:cNvSpPr>
          <p:nvPr>
            <p:ph type="sldNum" sz="quarter" idx="12"/>
          </p:nvPr>
        </p:nvSpPr>
        <p:spPr/>
        <p:txBody>
          <a:bodyPr>
            <a:normAutofit/>
          </a:bodyPr>
          <a:lstStyle/>
          <a:p>
            <a:fld id="{0CBC1196-C583-483C-A6ED-7FF2CFFA7A86}" type="slidenum">
              <a:rPr lang="en-ZW" smtClean="0"/>
              <a:pPr/>
              <a:t>12</a:t>
            </a:fld>
            <a:endParaRPr lang="en-ZW"/>
          </a:p>
        </p:txBody>
      </p:sp>
    </p:spTree>
    <p:extLst>
      <p:ext uri="{BB962C8B-B14F-4D97-AF65-F5344CB8AC3E}">
        <p14:creationId xmlns:p14="http://schemas.microsoft.com/office/powerpoint/2010/main" val="2529641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E2B0C-F8DC-43EC-968D-2B1C715CB92E}"/>
              </a:ext>
            </a:extLst>
          </p:cNvPr>
          <p:cNvSpPr>
            <a:spLocks noGrp="1"/>
          </p:cNvSpPr>
          <p:nvPr>
            <p:ph type="title"/>
          </p:nvPr>
        </p:nvSpPr>
        <p:spPr/>
        <p:txBody>
          <a:bodyPr/>
          <a:lstStyle/>
          <a:p>
            <a:r>
              <a:rPr lang="en-ZW" dirty="0"/>
              <a:t>Benefits of Gender Budgeting</a:t>
            </a:r>
          </a:p>
        </p:txBody>
      </p:sp>
      <p:sp>
        <p:nvSpPr>
          <p:cNvPr id="3" name="Content Placeholder 2">
            <a:extLst>
              <a:ext uri="{FF2B5EF4-FFF2-40B4-BE49-F238E27FC236}">
                <a16:creationId xmlns:a16="http://schemas.microsoft.com/office/drawing/2014/main" id="{48718AF7-AC9E-42EC-9F64-45B46B0CEF37}"/>
              </a:ext>
            </a:extLst>
          </p:cNvPr>
          <p:cNvSpPr>
            <a:spLocks noGrp="1"/>
          </p:cNvSpPr>
          <p:nvPr>
            <p:ph sz="quarter" idx="1"/>
          </p:nvPr>
        </p:nvSpPr>
        <p:spPr/>
        <p:txBody>
          <a:bodyPr>
            <a:normAutofit fontScale="70000" lnSpcReduction="20000"/>
          </a:bodyPr>
          <a:lstStyle/>
          <a:p>
            <a:r>
              <a:rPr lang="en-GB" dirty="0"/>
              <a:t>Gender budget analysis allows for the inclusion of key issues that are frequently overlooked in budgets and policy analyses such as the uneven distribution of resources within families. </a:t>
            </a:r>
          </a:p>
          <a:p>
            <a:r>
              <a:rPr lang="en-GB" dirty="0"/>
              <a:t>Sound gender analysis leads to good planning and budgeting for gender equality and economic growth.</a:t>
            </a:r>
          </a:p>
          <a:p>
            <a:pPr>
              <a:lnSpc>
                <a:spcPct val="90000"/>
              </a:lnSpc>
            </a:pPr>
            <a:r>
              <a:rPr lang="en-ZA" altLang="en-US" dirty="0"/>
              <a:t>Improve efficiency by ensuring expenditure benefits those who need it most.</a:t>
            </a:r>
          </a:p>
          <a:p>
            <a:pPr>
              <a:lnSpc>
                <a:spcPct val="90000"/>
              </a:lnSpc>
            </a:pPr>
            <a:r>
              <a:rPr lang="en-ZA" altLang="en-US" dirty="0"/>
              <a:t>Improve monitoring by knowing who government services are reaching</a:t>
            </a:r>
          </a:p>
          <a:p>
            <a:pPr>
              <a:lnSpc>
                <a:spcPct val="90000"/>
              </a:lnSpc>
            </a:pPr>
            <a:r>
              <a:rPr lang="en-ZA" altLang="en-US" dirty="0"/>
              <a:t>Track implementation and reduce corruption.</a:t>
            </a:r>
          </a:p>
          <a:p>
            <a:pPr>
              <a:lnSpc>
                <a:spcPct val="90000"/>
              </a:lnSpc>
            </a:pPr>
            <a:r>
              <a:rPr lang="en-GB" dirty="0"/>
              <a:t>Increase gender responsive participation in the budget process, for example by undertaking steps to involve women and men equally in the budget process;</a:t>
            </a:r>
          </a:p>
          <a:p>
            <a:pPr>
              <a:lnSpc>
                <a:spcPct val="90000"/>
              </a:lnSpc>
            </a:pPr>
            <a:r>
              <a:rPr lang="en-GB" dirty="0"/>
              <a:t>Promote transparency and accountability to </a:t>
            </a:r>
            <a:r>
              <a:rPr lang="en-ZA" altLang="en-US" dirty="0"/>
              <a:t>national and international gender commitments.</a:t>
            </a:r>
            <a:endParaRPr lang="en-US" altLang="en-US" dirty="0"/>
          </a:p>
          <a:p>
            <a:pPr>
              <a:lnSpc>
                <a:spcPct val="90000"/>
              </a:lnSpc>
            </a:pPr>
            <a:endParaRPr lang="en-ZA" altLang="en-US" sz="2400" dirty="0"/>
          </a:p>
          <a:p>
            <a:pPr>
              <a:lnSpc>
                <a:spcPct val="90000"/>
              </a:lnSpc>
            </a:pPr>
            <a:endParaRPr lang="en-ZA" altLang="en-US" sz="2400" dirty="0"/>
          </a:p>
          <a:p>
            <a:endParaRPr lang="en-GB" dirty="0"/>
          </a:p>
          <a:p>
            <a:endParaRPr lang="en-ZW" dirty="0"/>
          </a:p>
        </p:txBody>
      </p:sp>
      <p:sp>
        <p:nvSpPr>
          <p:cNvPr id="4" name="Slide Number Placeholder 3">
            <a:extLst>
              <a:ext uri="{FF2B5EF4-FFF2-40B4-BE49-F238E27FC236}">
                <a16:creationId xmlns:a16="http://schemas.microsoft.com/office/drawing/2014/main" id="{A1D7024F-BC27-41A3-92E3-60F38C8CC354}"/>
              </a:ext>
            </a:extLst>
          </p:cNvPr>
          <p:cNvSpPr>
            <a:spLocks noGrp="1"/>
          </p:cNvSpPr>
          <p:nvPr>
            <p:ph type="sldNum" sz="quarter" idx="12"/>
          </p:nvPr>
        </p:nvSpPr>
        <p:spPr/>
        <p:txBody>
          <a:bodyPr>
            <a:normAutofit/>
          </a:bodyPr>
          <a:lstStyle/>
          <a:p>
            <a:fld id="{0CBC1196-C583-483C-A6ED-7FF2CFFA7A86}" type="slidenum">
              <a:rPr lang="en-ZW" smtClean="0"/>
              <a:pPr/>
              <a:t>13</a:t>
            </a:fld>
            <a:endParaRPr lang="en-ZW"/>
          </a:p>
        </p:txBody>
      </p:sp>
    </p:spTree>
    <p:extLst>
      <p:ext uri="{BB962C8B-B14F-4D97-AF65-F5344CB8AC3E}">
        <p14:creationId xmlns:p14="http://schemas.microsoft.com/office/powerpoint/2010/main" val="1208701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Gender Equality and Equity</a:t>
            </a:r>
          </a:p>
        </p:txBody>
      </p:sp>
      <p:sp>
        <p:nvSpPr>
          <p:cNvPr id="3" name="Content Placeholder 2"/>
          <p:cNvSpPr>
            <a:spLocks noGrp="1"/>
          </p:cNvSpPr>
          <p:nvPr>
            <p:ph idx="1"/>
          </p:nvPr>
        </p:nvSpPr>
        <p:spPr/>
        <p:txBody>
          <a:bodyPr/>
          <a:lstStyle/>
          <a:p>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96752"/>
            <a:ext cx="8424936"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8245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3697C-DAD1-48ED-AAAA-97103590C1E2}"/>
              </a:ext>
            </a:extLst>
          </p:cNvPr>
          <p:cNvSpPr>
            <a:spLocks noGrp="1"/>
          </p:cNvSpPr>
          <p:nvPr>
            <p:ph type="title"/>
          </p:nvPr>
        </p:nvSpPr>
        <p:spPr/>
        <p:txBody>
          <a:bodyPr/>
          <a:lstStyle/>
          <a:p>
            <a:r>
              <a:rPr lang="en-ZW" dirty="0"/>
              <a:t>Gender Budget Analysis Steps</a:t>
            </a:r>
          </a:p>
        </p:txBody>
      </p:sp>
      <p:sp>
        <p:nvSpPr>
          <p:cNvPr id="3" name="Content Placeholder 2">
            <a:extLst>
              <a:ext uri="{FF2B5EF4-FFF2-40B4-BE49-F238E27FC236}">
                <a16:creationId xmlns:a16="http://schemas.microsoft.com/office/drawing/2014/main" id="{10093B4F-997A-4B9E-92DC-D7A47FC45CAF}"/>
              </a:ext>
            </a:extLst>
          </p:cNvPr>
          <p:cNvSpPr>
            <a:spLocks noGrp="1"/>
          </p:cNvSpPr>
          <p:nvPr>
            <p:ph sz="quarter" idx="1"/>
          </p:nvPr>
        </p:nvSpPr>
        <p:spPr/>
        <p:txBody>
          <a:bodyPr>
            <a:normAutofit/>
          </a:bodyPr>
          <a:lstStyle/>
          <a:p>
            <a:pPr marL="428625" indent="-428625">
              <a:lnSpc>
                <a:spcPct val="90000"/>
              </a:lnSpc>
            </a:pPr>
            <a:r>
              <a:rPr lang="en-ZA" altLang="en-US" sz="2400" dirty="0"/>
              <a:t>1. Describe the situation of women and men, girls and boys (and different sub-groups) in the sector.</a:t>
            </a:r>
          </a:p>
          <a:p>
            <a:pPr marL="428625" indent="-428625">
              <a:lnSpc>
                <a:spcPct val="90000"/>
              </a:lnSpc>
            </a:pPr>
            <a:r>
              <a:rPr lang="en-ZA" altLang="en-US" sz="2400" dirty="0"/>
              <a:t>2. Check whether policy is gender-sensitive i.e. whether it addresses the situation you described [Budget speak: ‘Activities’].</a:t>
            </a:r>
          </a:p>
          <a:p>
            <a:pPr marL="428625" indent="-428625">
              <a:lnSpc>
                <a:spcPct val="90000"/>
              </a:lnSpc>
            </a:pPr>
            <a:r>
              <a:rPr lang="en-ZA" altLang="en-US" sz="2400" dirty="0"/>
              <a:t>3. Check that adequate budget is allocated to implement the gender-sensitive policy [Budget speak: ‘Inputs’].</a:t>
            </a:r>
          </a:p>
          <a:p>
            <a:pPr marL="428625" indent="-428625">
              <a:lnSpc>
                <a:spcPct val="90000"/>
              </a:lnSpc>
            </a:pPr>
            <a:r>
              <a:rPr lang="en-ZA" altLang="en-US" sz="2400" dirty="0"/>
              <a:t>4. Check whether the expenditure is spent as planned [Budget speak: ‘Outputs’].</a:t>
            </a:r>
          </a:p>
          <a:p>
            <a:pPr marL="428625" indent="-428625">
              <a:lnSpc>
                <a:spcPct val="90000"/>
              </a:lnSpc>
            </a:pPr>
            <a:r>
              <a:rPr lang="en-ZA" altLang="en-US" sz="2400" dirty="0"/>
              <a:t>5. Examine the impact of the policy and expenditure i.e. whether it has promoted gender equity as intended [Budget speak: ‘Outcomes’ or ‘Impact’].</a:t>
            </a:r>
            <a:endParaRPr lang="en-US" altLang="en-US" sz="2400" dirty="0"/>
          </a:p>
          <a:p>
            <a:endParaRPr lang="en-ZW" dirty="0"/>
          </a:p>
        </p:txBody>
      </p:sp>
      <p:sp>
        <p:nvSpPr>
          <p:cNvPr id="4" name="Slide Number Placeholder 3">
            <a:extLst>
              <a:ext uri="{FF2B5EF4-FFF2-40B4-BE49-F238E27FC236}">
                <a16:creationId xmlns:a16="http://schemas.microsoft.com/office/drawing/2014/main" id="{59A40062-530C-418E-911E-D6E2C8EF112A}"/>
              </a:ext>
            </a:extLst>
          </p:cNvPr>
          <p:cNvSpPr>
            <a:spLocks noGrp="1"/>
          </p:cNvSpPr>
          <p:nvPr>
            <p:ph type="sldNum" sz="quarter" idx="12"/>
          </p:nvPr>
        </p:nvSpPr>
        <p:spPr/>
        <p:txBody>
          <a:bodyPr>
            <a:normAutofit/>
          </a:bodyPr>
          <a:lstStyle/>
          <a:p>
            <a:fld id="{BBFBF314-0DF2-4765-BFC4-4C77D0B52822}" type="slidenum">
              <a:rPr lang="en-ZW" smtClean="0"/>
              <a:pPr/>
              <a:t>15</a:t>
            </a:fld>
            <a:endParaRPr lang="en-ZW"/>
          </a:p>
        </p:txBody>
      </p:sp>
    </p:spTree>
    <p:extLst>
      <p:ext uri="{BB962C8B-B14F-4D97-AF65-F5344CB8AC3E}">
        <p14:creationId xmlns:p14="http://schemas.microsoft.com/office/powerpoint/2010/main" val="21997928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732C-96F1-46AB-9D28-868F54C6FD98}"/>
              </a:ext>
            </a:extLst>
          </p:cNvPr>
          <p:cNvSpPr>
            <a:spLocks noGrp="1"/>
          </p:cNvSpPr>
          <p:nvPr>
            <p:ph type="title"/>
          </p:nvPr>
        </p:nvSpPr>
        <p:spPr/>
        <p:txBody>
          <a:bodyPr>
            <a:normAutofit fontScale="90000"/>
          </a:bodyPr>
          <a:lstStyle/>
          <a:p>
            <a:r>
              <a:rPr lang="en-ZA" dirty="0"/>
              <a:t>Gender Budget Expenditure Categories</a:t>
            </a:r>
            <a:endParaRPr lang="en-ZW" dirty="0"/>
          </a:p>
        </p:txBody>
      </p:sp>
      <p:sp>
        <p:nvSpPr>
          <p:cNvPr id="3" name="Content Placeholder 2">
            <a:extLst>
              <a:ext uri="{FF2B5EF4-FFF2-40B4-BE49-F238E27FC236}">
                <a16:creationId xmlns:a16="http://schemas.microsoft.com/office/drawing/2014/main" id="{9D4EE023-E075-46ED-B2BC-7C621815F72A}"/>
              </a:ext>
            </a:extLst>
          </p:cNvPr>
          <p:cNvSpPr>
            <a:spLocks noGrp="1"/>
          </p:cNvSpPr>
          <p:nvPr>
            <p:ph sz="quarter" idx="1"/>
          </p:nvPr>
        </p:nvSpPr>
        <p:spPr/>
        <p:txBody>
          <a:bodyPr>
            <a:normAutofit fontScale="92500" lnSpcReduction="10000"/>
          </a:bodyPr>
          <a:lstStyle/>
          <a:p>
            <a:pPr>
              <a:lnSpc>
                <a:spcPct val="80000"/>
              </a:lnSpc>
              <a:buFont typeface="Wingdings" panose="05000000000000000000" pitchFamily="2" charset="2"/>
              <a:buNone/>
            </a:pPr>
            <a:r>
              <a:rPr lang="en-ZA" altLang="en-US" sz="2400" b="1" dirty="0"/>
              <a:t>Category 1: Targeted gender-based expenditures of government departments</a:t>
            </a:r>
            <a:endParaRPr lang="en-ZA" altLang="en-US" sz="2400" dirty="0"/>
          </a:p>
          <a:p>
            <a:pPr>
              <a:lnSpc>
                <a:spcPct val="80000"/>
              </a:lnSpc>
            </a:pPr>
            <a:r>
              <a:rPr lang="en-ZA" altLang="en-US" sz="2400" dirty="0"/>
              <a:t>Women's health programmes</a:t>
            </a:r>
          </a:p>
          <a:p>
            <a:pPr>
              <a:lnSpc>
                <a:spcPct val="80000"/>
              </a:lnSpc>
            </a:pPr>
            <a:r>
              <a:rPr lang="en-ZA" altLang="en-US" sz="2400" dirty="0"/>
              <a:t>Special education initiatives for girls</a:t>
            </a:r>
          </a:p>
          <a:p>
            <a:pPr>
              <a:lnSpc>
                <a:spcPct val="80000"/>
              </a:lnSpc>
            </a:pPr>
            <a:r>
              <a:rPr lang="en-ZA" altLang="en-US" sz="2400" dirty="0"/>
              <a:t>Employment policy initiatives for women</a:t>
            </a:r>
            <a:endParaRPr lang="en-ZA" altLang="en-US" sz="2400" b="1" dirty="0"/>
          </a:p>
          <a:p>
            <a:pPr>
              <a:lnSpc>
                <a:spcPct val="80000"/>
              </a:lnSpc>
              <a:buFont typeface="Wingdings" panose="05000000000000000000" pitchFamily="2" charset="2"/>
              <a:buNone/>
            </a:pPr>
            <a:r>
              <a:rPr lang="en-ZA" altLang="en-US" sz="2400" b="1" dirty="0"/>
              <a:t>Category 2: Equal employment opportunity expenditure on government employees</a:t>
            </a:r>
            <a:endParaRPr lang="en-ZA" altLang="en-US" sz="2400" dirty="0"/>
          </a:p>
          <a:p>
            <a:pPr>
              <a:lnSpc>
                <a:spcPct val="80000"/>
              </a:lnSpc>
            </a:pPr>
            <a:r>
              <a:rPr lang="en-ZA" altLang="en-US" sz="2400" dirty="0"/>
              <a:t>Training for women leadership</a:t>
            </a:r>
          </a:p>
          <a:p>
            <a:pPr>
              <a:lnSpc>
                <a:spcPct val="80000"/>
              </a:lnSpc>
            </a:pPr>
            <a:r>
              <a:rPr lang="en-ZA" altLang="en-US" sz="2400" dirty="0"/>
              <a:t>Child care services (Provision of crèche facilities)</a:t>
            </a:r>
          </a:p>
          <a:p>
            <a:pPr>
              <a:lnSpc>
                <a:spcPct val="80000"/>
              </a:lnSpc>
            </a:pPr>
            <a:r>
              <a:rPr lang="en-ZA" altLang="en-US" sz="2400" dirty="0"/>
              <a:t>Parental leave provisions</a:t>
            </a:r>
            <a:endParaRPr lang="en-ZA" altLang="en-US" sz="2400" b="1" dirty="0"/>
          </a:p>
          <a:p>
            <a:pPr>
              <a:lnSpc>
                <a:spcPct val="80000"/>
              </a:lnSpc>
              <a:buFont typeface="Wingdings" panose="05000000000000000000" pitchFamily="2" charset="2"/>
              <a:buNone/>
            </a:pPr>
            <a:r>
              <a:rPr lang="en-ZA" altLang="en-US" sz="2400" b="1" dirty="0"/>
              <a:t>Category 3: General / mainstream budget expenditure judged on its impact on women and men, girls and boys</a:t>
            </a:r>
            <a:endParaRPr lang="en-ZA" altLang="en-US" sz="2400" dirty="0"/>
          </a:p>
          <a:p>
            <a:pPr>
              <a:lnSpc>
                <a:spcPct val="80000"/>
              </a:lnSpc>
            </a:pPr>
            <a:r>
              <a:rPr lang="en-ZA" altLang="en-US" sz="2400" dirty="0"/>
              <a:t>Who needs adult education and how much is spent on it?</a:t>
            </a:r>
          </a:p>
          <a:p>
            <a:pPr>
              <a:lnSpc>
                <a:spcPct val="80000"/>
              </a:lnSpc>
            </a:pPr>
            <a:r>
              <a:rPr lang="en-ZA" altLang="en-US" sz="2400" dirty="0"/>
              <a:t>Who are the users of clinic services?</a:t>
            </a:r>
          </a:p>
          <a:p>
            <a:pPr>
              <a:lnSpc>
                <a:spcPct val="80000"/>
              </a:lnSpc>
            </a:pPr>
            <a:r>
              <a:rPr lang="en-ZA" altLang="en-US" sz="2400" dirty="0"/>
              <a:t>Who receives agricultural extension services?</a:t>
            </a:r>
            <a:endParaRPr lang="en-US" altLang="en-US" sz="2400" dirty="0"/>
          </a:p>
          <a:p>
            <a:endParaRPr lang="en-ZW" dirty="0"/>
          </a:p>
        </p:txBody>
      </p:sp>
      <p:sp>
        <p:nvSpPr>
          <p:cNvPr id="4" name="Slide Number Placeholder 3">
            <a:extLst>
              <a:ext uri="{FF2B5EF4-FFF2-40B4-BE49-F238E27FC236}">
                <a16:creationId xmlns:a16="http://schemas.microsoft.com/office/drawing/2014/main" id="{BAD465D6-78CB-47B9-B8DB-BB50D5A19D9B}"/>
              </a:ext>
            </a:extLst>
          </p:cNvPr>
          <p:cNvSpPr>
            <a:spLocks noGrp="1"/>
          </p:cNvSpPr>
          <p:nvPr>
            <p:ph type="sldNum" sz="quarter" idx="12"/>
          </p:nvPr>
        </p:nvSpPr>
        <p:spPr/>
        <p:txBody>
          <a:bodyPr>
            <a:normAutofit/>
          </a:bodyPr>
          <a:lstStyle/>
          <a:p>
            <a:fld id="{BBFBF314-0DF2-4765-BFC4-4C77D0B52822}" type="slidenum">
              <a:rPr lang="en-ZW" smtClean="0"/>
              <a:pPr/>
              <a:t>16</a:t>
            </a:fld>
            <a:endParaRPr lang="en-ZW"/>
          </a:p>
        </p:txBody>
      </p:sp>
    </p:spTree>
    <p:extLst>
      <p:ext uri="{BB962C8B-B14F-4D97-AF65-F5344CB8AC3E}">
        <p14:creationId xmlns:p14="http://schemas.microsoft.com/office/powerpoint/2010/main" val="1382984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0A8FE-EB15-44E7-B492-348B6AD4814E}"/>
              </a:ext>
            </a:extLst>
          </p:cNvPr>
          <p:cNvSpPr>
            <a:spLocks noGrp="1"/>
          </p:cNvSpPr>
          <p:nvPr>
            <p:ph type="title"/>
          </p:nvPr>
        </p:nvSpPr>
        <p:spPr/>
        <p:txBody>
          <a:bodyPr>
            <a:normAutofit fontScale="90000"/>
          </a:bodyPr>
          <a:lstStyle/>
          <a:p>
            <a:r>
              <a:rPr lang="en-GB" dirty="0"/>
              <a:t>Enabling factors for gender budgeting - Legal</a:t>
            </a:r>
            <a:endParaRPr lang="en-ZW" dirty="0"/>
          </a:p>
        </p:txBody>
      </p:sp>
      <p:sp>
        <p:nvSpPr>
          <p:cNvPr id="3" name="Content Placeholder 2">
            <a:extLst>
              <a:ext uri="{FF2B5EF4-FFF2-40B4-BE49-F238E27FC236}">
                <a16:creationId xmlns:a16="http://schemas.microsoft.com/office/drawing/2014/main" id="{24BD76AF-223D-4833-9A81-A3D525477577}"/>
              </a:ext>
            </a:extLst>
          </p:cNvPr>
          <p:cNvSpPr>
            <a:spLocks noGrp="1"/>
          </p:cNvSpPr>
          <p:nvPr>
            <p:ph sz="quarter" idx="1"/>
          </p:nvPr>
        </p:nvSpPr>
        <p:spPr/>
        <p:txBody>
          <a:bodyPr>
            <a:normAutofit fontScale="55000" lnSpcReduction="20000"/>
          </a:bodyPr>
          <a:lstStyle/>
          <a:p>
            <a:r>
              <a:rPr lang="en-GB" sz="3900" dirty="0"/>
              <a:t>Constitution of Zimbabwe – Gender equality (S3g), Gender Balance (s17),  Equality and non discrimination (s56-3), Rights of Women (S80), Zimbabwe Gender Commission (S245-247), </a:t>
            </a:r>
          </a:p>
          <a:p>
            <a:r>
              <a:rPr lang="en-GB" sz="3900" dirty="0"/>
              <a:t>Declaration Of Rights – Chapter 4 of the Constitution of Zimbabwe</a:t>
            </a:r>
          </a:p>
          <a:p>
            <a:r>
              <a:rPr lang="en-GB" sz="4000" dirty="0"/>
              <a:t>The Universal Declaration of Human Rights - 1948</a:t>
            </a:r>
            <a:endParaRPr lang="en-GB" sz="3900" dirty="0"/>
          </a:p>
          <a:p>
            <a:r>
              <a:rPr lang="en-GB" sz="3900" dirty="0"/>
              <a:t>Convention on the Elimination of All Forms of Discrimination against Women (CEDAW), </a:t>
            </a:r>
          </a:p>
          <a:p>
            <a:r>
              <a:rPr lang="en-ZW" sz="3900" dirty="0"/>
              <a:t>African Charter on Human and Peoples' Rights on the Rights of Women in Africa, </a:t>
            </a:r>
          </a:p>
          <a:p>
            <a:r>
              <a:rPr lang="en-GB" sz="3900" dirty="0"/>
              <a:t>Southern African Development Community (SADC) Protocol on Gender and Development</a:t>
            </a:r>
          </a:p>
          <a:p>
            <a:r>
              <a:rPr lang="en-ZW" sz="4000" dirty="0"/>
              <a:t>UN Convention on the Rights of the Child (UNCRC) – 1990</a:t>
            </a:r>
            <a:endParaRPr lang="en-GB" sz="3900" dirty="0"/>
          </a:p>
          <a:p>
            <a:r>
              <a:rPr lang="en-GB" sz="4000" dirty="0"/>
              <a:t>African Charter on the Rights and Welfare of the Child (1995)</a:t>
            </a:r>
            <a:endParaRPr lang="en-ZW" sz="4000" dirty="0"/>
          </a:p>
          <a:p>
            <a:endParaRPr lang="en-GB" sz="3900" dirty="0"/>
          </a:p>
          <a:p>
            <a:endParaRPr lang="en-ZW" dirty="0"/>
          </a:p>
        </p:txBody>
      </p:sp>
      <p:sp>
        <p:nvSpPr>
          <p:cNvPr id="5" name="Slide Number Placeholder 4">
            <a:extLst>
              <a:ext uri="{FF2B5EF4-FFF2-40B4-BE49-F238E27FC236}">
                <a16:creationId xmlns:a16="http://schemas.microsoft.com/office/drawing/2014/main" id="{BBA28256-C674-4DF0-921C-B5D490B9D77E}"/>
              </a:ext>
            </a:extLst>
          </p:cNvPr>
          <p:cNvSpPr>
            <a:spLocks noGrp="1"/>
          </p:cNvSpPr>
          <p:nvPr>
            <p:ph type="sldNum" sz="quarter" idx="12"/>
          </p:nvPr>
        </p:nvSpPr>
        <p:spPr/>
        <p:txBody>
          <a:bodyPr>
            <a:normAutofit/>
          </a:bodyPr>
          <a:lstStyle/>
          <a:p>
            <a:fld id="{0CBC1196-C583-483C-A6ED-7FF2CFFA7A86}" type="slidenum">
              <a:rPr lang="en-ZW" smtClean="0"/>
              <a:pPr/>
              <a:t>17</a:t>
            </a:fld>
            <a:endParaRPr lang="en-ZW"/>
          </a:p>
        </p:txBody>
      </p:sp>
    </p:spTree>
    <p:extLst>
      <p:ext uri="{BB962C8B-B14F-4D97-AF65-F5344CB8AC3E}">
        <p14:creationId xmlns:p14="http://schemas.microsoft.com/office/powerpoint/2010/main" val="19839215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Enabling factors for gender budgeting - Policy</a:t>
            </a:r>
            <a:endParaRPr lang="en-US" dirty="0"/>
          </a:p>
        </p:txBody>
      </p:sp>
      <p:sp>
        <p:nvSpPr>
          <p:cNvPr id="3" name="Content Placeholder 2"/>
          <p:cNvSpPr>
            <a:spLocks noGrp="1"/>
          </p:cNvSpPr>
          <p:nvPr>
            <p:ph idx="1"/>
          </p:nvPr>
        </p:nvSpPr>
        <p:spPr/>
        <p:txBody>
          <a:bodyPr>
            <a:normAutofit fontScale="92500" lnSpcReduction="20000"/>
          </a:bodyPr>
          <a:lstStyle/>
          <a:p>
            <a:r>
              <a:rPr lang="en-GB" dirty="0"/>
              <a:t>SDGs including Goal 5 on Gender Equality</a:t>
            </a:r>
            <a:endParaRPr lang="en-US" dirty="0"/>
          </a:p>
          <a:p>
            <a:r>
              <a:rPr lang="en-GB" dirty="0"/>
              <a:t>National Gender Policy 2017</a:t>
            </a:r>
          </a:p>
          <a:p>
            <a:r>
              <a:rPr lang="en-GB" dirty="0"/>
              <a:t>Budget Call Circular includes gender reporting format requiring Institutions to show extent to which their budgets are promoting gender equality.</a:t>
            </a:r>
          </a:p>
          <a:p>
            <a:r>
              <a:rPr lang="en-GB" dirty="0"/>
              <a:t>PFMA must be amended to include provisions that make it mandatory for ministries and government departments/agencies to budget from a gender perspective &amp; Gender Budget Statement.</a:t>
            </a:r>
          </a:p>
          <a:p>
            <a:endParaRPr lang="en-GB" dirty="0"/>
          </a:p>
        </p:txBody>
      </p:sp>
      <p:sp>
        <p:nvSpPr>
          <p:cNvPr id="4" name="Slide Number Placeholder 3"/>
          <p:cNvSpPr>
            <a:spLocks noGrp="1"/>
          </p:cNvSpPr>
          <p:nvPr>
            <p:ph type="sldNum" sz="quarter" idx="12"/>
          </p:nvPr>
        </p:nvSpPr>
        <p:spPr/>
        <p:txBody>
          <a:bodyPr/>
          <a:lstStyle/>
          <a:p>
            <a:fld id="{9800CD10-A2CF-4BD9-803C-A0B173A2BB23}" type="slidenum">
              <a:rPr lang="en-ZW" smtClean="0"/>
              <a:pPr/>
              <a:t>18</a:t>
            </a:fld>
            <a:endParaRPr lang="en-ZW"/>
          </a:p>
        </p:txBody>
      </p:sp>
    </p:spTree>
    <p:extLst>
      <p:ext uri="{BB962C8B-B14F-4D97-AF65-F5344CB8AC3E}">
        <p14:creationId xmlns:p14="http://schemas.microsoft.com/office/powerpoint/2010/main" val="35118249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Quarterly Budget Performance Reporting Guidelines</a:t>
            </a:r>
            <a:endParaRPr lang="en-ZW" dirty="0"/>
          </a:p>
        </p:txBody>
      </p:sp>
      <p:sp>
        <p:nvSpPr>
          <p:cNvPr id="3" name="Content Placeholder 2"/>
          <p:cNvSpPr>
            <a:spLocks noGrp="1"/>
          </p:cNvSpPr>
          <p:nvPr>
            <p:ph sz="quarter" idx="1"/>
          </p:nvPr>
        </p:nvSpPr>
        <p:spPr/>
        <p:txBody>
          <a:bodyPr>
            <a:normAutofit fontScale="70000" lnSpcReduction="20000"/>
          </a:bodyPr>
          <a:lstStyle/>
          <a:p>
            <a:r>
              <a:rPr lang="en-ZW" dirty="0"/>
              <a:t>Guidelines assist ministries to prepare quarterly reports that equip portfolio committees with detailed, relevant, reliable and timely information in order to effectively monitor budget implementation. </a:t>
            </a:r>
          </a:p>
          <a:p>
            <a:r>
              <a:rPr lang="en-ZW" dirty="0"/>
              <a:t>The guidelines help to advance the concept of performance management system that Government has adopted.   </a:t>
            </a:r>
          </a:p>
          <a:p>
            <a:r>
              <a:rPr lang="en-US" dirty="0"/>
              <a:t>Guidelines borrow substantially from the Public Sector Accountability Monitoring rights-based approach on social accountability monitoring framework, which focuses on the entire public resource management system of the State.</a:t>
            </a:r>
          </a:p>
          <a:p>
            <a:r>
              <a:rPr lang="en-US" dirty="0"/>
              <a:t>Five basic processes through which States manage public resources to deliver services that realize the socio-economic rights of citizens.</a:t>
            </a:r>
            <a:endParaRPr lang="en-ZW" dirty="0"/>
          </a:p>
          <a:p>
            <a:endParaRPr lang="en-ZW"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W" dirty="0"/>
              <a:t>Presentation Outline</a:t>
            </a:r>
          </a:p>
        </p:txBody>
      </p:sp>
      <p:sp>
        <p:nvSpPr>
          <p:cNvPr id="3" name="Content Placeholder 2"/>
          <p:cNvSpPr>
            <a:spLocks noGrp="1"/>
          </p:cNvSpPr>
          <p:nvPr>
            <p:ph idx="1"/>
          </p:nvPr>
        </p:nvSpPr>
        <p:spPr/>
        <p:txBody>
          <a:bodyPr>
            <a:normAutofit fontScale="92500"/>
          </a:bodyPr>
          <a:lstStyle/>
          <a:p>
            <a:r>
              <a:rPr lang="en-GB" dirty="0"/>
              <a:t>Budget Basics</a:t>
            </a:r>
          </a:p>
          <a:p>
            <a:r>
              <a:rPr lang="en-GB" dirty="0"/>
              <a:t>Legal and Policy Framework for the budget</a:t>
            </a:r>
          </a:p>
          <a:p>
            <a:r>
              <a:rPr lang="en-GB" dirty="0"/>
              <a:t>Budget and Sustainable Development Goals</a:t>
            </a:r>
          </a:p>
          <a:p>
            <a:r>
              <a:rPr lang="en-GB" dirty="0"/>
              <a:t>Gender Responsive Budget</a:t>
            </a:r>
          </a:p>
          <a:p>
            <a:r>
              <a:rPr lang="en-GB" dirty="0"/>
              <a:t>Budget Tracking</a:t>
            </a:r>
          </a:p>
          <a:p>
            <a:r>
              <a:rPr lang="en-GB" dirty="0"/>
              <a:t>Quarterly Budget Performance Guide</a:t>
            </a:r>
          </a:p>
          <a:p>
            <a:r>
              <a:rPr lang="en-GB" dirty="0"/>
              <a:t>SDG Gender Indicators for Performance Monitoring</a:t>
            </a:r>
            <a:endParaRPr lang="en-ZW" dirty="0"/>
          </a:p>
        </p:txBody>
      </p:sp>
      <p:sp>
        <p:nvSpPr>
          <p:cNvPr id="4" name="Slide Number Placeholder 3"/>
          <p:cNvSpPr>
            <a:spLocks noGrp="1"/>
          </p:cNvSpPr>
          <p:nvPr>
            <p:ph type="sldNum" sz="quarter" idx="12"/>
          </p:nvPr>
        </p:nvSpPr>
        <p:spPr/>
        <p:txBody>
          <a:bodyPr/>
          <a:lstStyle/>
          <a:p>
            <a:fld id="{9800CD10-A2CF-4BD9-803C-A0B173A2BB23}" type="slidenum">
              <a:rPr lang="en-ZW" smtClean="0"/>
              <a:pPr/>
              <a:t>2</a:t>
            </a:fld>
            <a:endParaRPr lang="en-ZW"/>
          </a:p>
        </p:txBody>
      </p:sp>
    </p:spTree>
    <p:extLst>
      <p:ext uri="{BB962C8B-B14F-4D97-AF65-F5344CB8AC3E}">
        <p14:creationId xmlns:p14="http://schemas.microsoft.com/office/powerpoint/2010/main" val="765294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lnSpc>
                <a:spcPct val="80000"/>
              </a:lnSpc>
              <a:spcBef>
                <a:spcPct val="20000"/>
              </a:spcBef>
              <a:spcAft>
                <a:spcPct val="0"/>
              </a:spcAft>
              <a:defRPr sz="2400">
                <a:solidFill>
                  <a:schemeClr val="tx1"/>
                </a:solidFill>
                <a:latin typeface="Arial" charset="0"/>
              </a:defRPr>
            </a:lvl6pPr>
            <a:lvl7pPr marL="2971800" indent="-228600" eaLnBrk="0" fontAlgn="base" hangingPunct="0">
              <a:lnSpc>
                <a:spcPct val="80000"/>
              </a:lnSpc>
              <a:spcBef>
                <a:spcPct val="20000"/>
              </a:spcBef>
              <a:spcAft>
                <a:spcPct val="0"/>
              </a:spcAft>
              <a:defRPr sz="2400">
                <a:solidFill>
                  <a:schemeClr val="tx1"/>
                </a:solidFill>
                <a:latin typeface="Arial" charset="0"/>
              </a:defRPr>
            </a:lvl7pPr>
            <a:lvl8pPr marL="3429000" indent="-228600" eaLnBrk="0" fontAlgn="base" hangingPunct="0">
              <a:lnSpc>
                <a:spcPct val="80000"/>
              </a:lnSpc>
              <a:spcBef>
                <a:spcPct val="20000"/>
              </a:spcBef>
              <a:spcAft>
                <a:spcPct val="0"/>
              </a:spcAft>
              <a:defRPr sz="2400">
                <a:solidFill>
                  <a:schemeClr val="tx1"/>
                </a:solidFill>
                <a:latin typeface="Arial" charset="0"/>
              </a:defRPr>
            </a:lvl8pPr>
            <a:lvl9pPr marL="3886200" indent="-228600" eaLnBrk="0" fontAlgn="base" hangingPunct="0">
              <a:lnSpc>
                <a:spcPct val="80000"/>
              </a:lnSpc>
              <a:spcBef>
                <a:spcPct val="20000"/>
              </a:spcBef>
              <a:spcAft>
                <a:spcPct val="0"/>
              </a:spcAft>
              <a:defRPr sz="2400">
                <a:solidFill>
                  <a:schemeClr val="tx1"/>
                </a:solidFill>
                <a:latin typeface="Arial" charset="0"/>
              </a:defRPr>
            </a:lvl9pPr>
          </a:lstStyle>
          <a:p>
            <a:pPr eaLnBrk="1" hangingPunct="1"/>
            <a:fld id="{119A0AC0-0728-4031-9502-AF55325B290B}" type="slidenum">
              <a:rPr lang="en-US" sz="1200" smtClean="0"/>
              <a:pPr eaLnBrk="1" hangingPunct="1"/>
              <a:t>20</a:t>
            </a:fld>
            <a:endParaRPr lang="en-US" sz="1200"/>
          </a:p>
        </p:txBody>
      </p:sp>
      <p:sp>
        <p:nvSpPr>
          <p:cNvPr id="23555" name="Slide Number Placeholder 4"/>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lnSpc>
                <a:spcPct val="80000"/>
              </a:lnSpc>
              <a:spcBef>
                <a:spcPct val="20000"/>
              </a:spcBef>
              <a:spcAft>
                <a:spcPct val="0"/>
              </a:spcAft>
              <a:defRPr sz="2400">
                <a:solidFill>
                  <a:schemeClr val="tx1"/>
                </a:solidFill>
                <a:latin typeface="Arial" charset="0"/>
              </a:defRPr>
            </a:lvl6pPr>
            <a:lvl7pPr marL="2971800" indent="-228600" eaLnBrk="0" fontAlgn="base" hangingPunct="0">
              <a:lnSpc>
                <a:spcPct val="80000"/>
              </a:lnSpc>
              <a:spcBef>
                <a:spcPct val="20000"/>
              </a:spcBef>
              <a:spcAft>
                <a:spcPct val="0"/>
              </a:spcAft>
              <a:defRPr sz="2400">
                <a:solidFill>
                  <a:schemeClr val="tx1"/>
                </a:solidFill>
                <a:latin typeface="Arial" charset="0"/>
              </a:defRPr>
            </a:lvl7pPr>
            <a:lvl8pPr marL="3429000" indent="-228600" eaLnBrk="0" fontAlgn="base" hangingPunct="0">
              <a:lnSpc>
                <a:spcPct val="80000"/>
              </a:lnSpc>
              <a:spcBef>
                <a:spcPct val="20000"/>
              </a:spcBef>
              <a:spcAft>
                <a:spcPct val="0"/>
              </a:spcAft>
              <a:defRPr sz="2400">
                <a:solidFill>
                  <a:schemeClr val="tx1"/>
                </a:solidFill>
                <a:latin typeface="Arial" charset="0"/>
              </a:defRPr>
            </a:lvl8pPr>
            <a:lvl9pPr marL="3886200" indent="-228600" eaLnBrk="0" fontAlgn="base" hangingPunct="0">
              <a:lnSpc>
                <a:spcPct val="80000"/>
              </a:lnSpc>
              <a:spcBef>
                <a:spcPct val="20000"/>
              </a:spcBef>
              <a:spcAft>
                <a:spcPct val="0"/>
              </a:spcAft>
              <a:defRPr sz="2400">
                <a:solidFill>
                  <a:schemeClr val="tx1"/>
                </a:solidFill>
                <a:latin typeface="Arial" charset="0"/>
              </a:defRPr>
            </a:lvl9pPr>
          </a:lstStyle>
          <a:p>
            <a:pPr algn="r" eaLnBrk="1" hangingPunct="1">
              <a:lnSpc>
                <a:spcPct val="100000"/>
              </a:lnSpc>
              <a:spcBef>
                <a:spcPct val="0"/>
              </a:spcBef>
            </a:pPr>
            <a:fld id="{747A26E9-0A66-4EC5-AC0E-8EB671F334D1}" type="slidenum">
              <a:rPr lang="en-US" sz="1200">
                <a:latin typeface="Arial Black" pitchFamily="34" charset="0"/>
              </a:rPr>
              <a:pPr algn="r" eaLnBrk="1" hangingPunct="1">
                <a:lnSpc>
                  <a:spcPct val="100000"/>
                </a:lnSpc>
                <a:spcBef>
                  <a:spcPct val="0"/>
                </a:spcBef>
              </a:pPr>
              <a:t>20</a:t>
            </a:fld>
            <a:endParaRPr lang="en-US" sz="1200">
              <a:latin typeface="Arial Black" pitchFamily="34" charset="0"/>
            </a:endParaRPr>
          </a:p>
        </p:txBody>
      </p:sp>
      <p:sp>
        <p:nvSpPr>
          <p:cNvPr id="23556" name="Rectangle 3"/>
          <p:cNvSpPr>
            <a:spLocks noChangeArrowheads="1"/>
          </p:cNvSpPr>
          <p:nvPr/>
        </p:nvSpPr>
        <p:spPr bwMode="auto">
          <a:xfrm>
            <a:off x="0" y="-317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spAutoFit/>
          </a:bodyPr>
          <a:lstStyle/>
          <a:p>
            <a:endParaRPr lang="en-ZA"/>
          </a:p>
        </p:txBody>
      </p:sp>
      <p:sp>
        <p:nvSpPr>
          <p:cNvPr id="23557" name="Rectangle 4"/>
          <p:cNvSpPr>
            <a:spLocks noGrp="1" noChangeArrowheads="1"/>
          </p:cNvSpPr>
          <p:nvPr>
            <p:ph type="body" idx="1"/>
          </p:nvPr>
        </p:nvSpPr>
        <p:spPr>
          <a:xfrm>
            <a:off x="468313" y="1916113"/>
            <a:ext cx="8062912" cy="4535487"/>
          </a:xfrm>
        </p:spPr>
        <p:txBody>
          <a:bodyPr/>
          <a:lstStyle/>
          <a:p>
            <a:pPr eaLnBrk="1" hangingPunct="1">
              <a:lnSpc>
                <a:spcPct val="80000"/>
              </a:lnSpc>
            </a:pPr>
            <a:endParaRPr lang="en-US" sz="900"/>
          </a:p>
          <a:p>
            <a:pPr eaLnBrk="1" hangingPunct="1">
              <a:lnSpc>
                <a:spcPct val="80000"/>
              </a:lnSpc>
              <a:buFont typeface="Wingdings" pitchFamily="2" charset="2"/>
              <a:buNone/>
            </a:pPr>
            <a:r>
              <a:rPr lang="en-US" sz="1800"/>
              <a:t>	</a:t>
            </a:r>
            <a:endParaRPr lang="en-US" sz="1400"/>
          </a:p>
        </p:txBody>
      </p:sp>
      <p:pic>
        <p:nvPicPr>
          <p:cNvPr id="2355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988"/>
            <a:ext cx="91440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B2F94-F451-4EAC-8B51-CB648C058612}"/>
              </a:ext>
            </a:extLst>
          </p:cNvPr>
          <p:cNvSpPr>
            <a:spLocks noGrp="1"/>
          </p:cNvSpPr>
          <p:nvPr>
            <p:ph type="title"/>
          </p:nvPr>
        </p:nvSpPr>
        <p:spPr/>
        <p:txBody>
          <a:bodyPr>
            <a:normAutofit fontScale="90000"/>
          </a:bodyPr>
          <a:lstStyle/>
          <a:p>
            <a:r>
              <a:rPr lang="en-ZW" dirty="0"/>
              <a:t>Strategic Planning and Resource Allocation</a:t>
            </a:r>
          </a:p>
        </p:txBody>
      </p:sp>
      <p:sp>
        <p:nvSpPr>
          <p:cNvPr id="3" name="Content Placeholder 2">
            <a:extLst>
              <a:ext uri="{FF2B5EF4-FFF2-40B4-BE49-F238E27FC236}">
                <a16:creationId xmlns:a16="http://schemas.microsoft.com/office/drawing/2014/main" id="{49186FC9-9C80-42E2-AD98-51D7F4F3BA69}"/>
              </a:ext>
            </a:extLst>
          </p:cNvPr>
          <p:cNvSpPr>
            <a:spLocks noGrp="1"/>
          </p:cNvSpPr>
          <p:nvPr>
            <p:ph idx="1"/>
          </p:nvPr>
        </p:nvSpPr>
        <p:spPr/>
        <p:txBody>
          <a:bodyPr>
            <a:normAutofit fontScale="77500" lnSpcReduction="20000"/>
          </a:bodyPr>
          <a:lstStyle/>
          <a:p>
            <a:r>
              <a:rPr lang="en-ZA" altLang="en-US" dirty="0"/>
              <a:t>Describe the situation of women and men, girls and boys (and different sub-groups) in the sector.</a:t>
            </a:r>
          </a:p>
          <a:p>
            <a:r>
              <a:rPr lang="en-ZA" altLang="en-US" dirty="0"/>
              <a:t>SDGs, National Gender Policy, ZIMSTATS, Budget Strategy Paper, Sectoral policy</a:t>
            </a:r>
          </a:p>
          <a:p>
            <a:r>
              <a:rPr lang="en-ZW" dirty="0"/>
              <a:t>Portfolio Committees conduct  sectoral stakeholder consultative meetings and </a:t>
            </a:r>
            <a:r>
              <a:rPr lang="en-GB" dirty="0"/>
              <a:t>public hearings to get stakeholder inputs.</a:t>
            </a:r>
          </a:p>
          <a:p>
            <a:r>
              <a:rPr lang="en-ZW" dirty="0"/>
              <a:t>Consultations also include calling relevant ministries to outline their priorities and budget bids. – Ministries must outline SDG priorities including those with Gender bearing.</a:t>
            </a:r>
          </a:p>
          <a:p>
            <a:r>
              <a:rPr lang="en-ZW" dirty="0"/>
              <a:t>Pre-Budget Seminar [Priority Setting] </a:t>
            </a:r>
            <a:r>
              <a:rPr lang="en-GB" dirty="0"/>
              <a:t>– Advocacy for inclusion of specific policies and funding using budget analysis and policy analysis findings.</a:t>
            </a:r>
          </a:p>
          <a:p>
            <a:endParaRPr lang="en-GB" dirty="0"/>
          </a:p>
          <a:p>
            <a:endParaRPr lang="en-ZA" altLang="en-US" dirty="0"/>
          </a:p>
          <a:p>
            <a:endParaRPr lang="en-ZW" dirty="0"/>
          </a:p>
        </p:txBody>
      </p:sp>
      <p:sp>
        <p:nvSpPr>
          <p:cNvPr id="4" name="Slide Number Placeholder 3">
            <a:extLst>
              <a:ext uri="{FF2B5EF4-FFF2-40B4-BE49-F238E27FC236}">
                <a16:creationId xmlns:a16="http://schemas.microsoft.com/office/drawing/2014/main" id="{A966BD1C-BEFB-4DF7-94CD-475BE2504D29}"/>
              </a:ext>
            </a:extLst>
          </p:cNvPr>
          <p:cNvSpPr>
            <a:spLocks noGrp="1"/>
          </p:cNvSpPr>
          <p:nvPr>
            <p:ph type="sldNum" sz="quarter" idx="12"/>
          </p:nvPr>
        </p:nvSpPr>
        <p:spPr/>
        <p:txBody>
          <a:bodyPr/>
          <a:lstStyle/>
          <a:p>
            <a:fld id="{9800CD10-A2CF-4BD9-803C-A0B173A2BB23}" type="slidenum">
              <a:rPr lang="en-ZW" smtClean="0"/>
              <a:pPr/>
              <a:t>21</a:t>
            </a:fld>
            <a:endParaRPr lang="en-ZW"/>
          </a:p>
        </p:txBody>
      </p:sp>
    </p:spTree>
    <p:extLst>
      <p:ext uri="{BB962C8B-B14F-4D97-AF65-F5344CB8AC3E}">
        <p14:creationId xmlns:p14="http://schemas.microsoft.com/office/powerpoint/2010/main" val="714909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19650-7760-4004-B711-EB48200A1CC2}"/>
              </a:ext>
            </a:extLst>
          </p:cNvPr>
          <p:cNvSpPr>
            <a:spLocks noGrp="1"/>
          </p:cNvSpPr>
          <p:nvPr>
            <p:ph type="title"/>
          </p:nvPr>
        </p:nvSpPr>
        <p:spPr/>
        <p:txBody>
          <a:bodyPr/>
          <a:lstStyle/>
          <a:p>
            <a:r>
              <a:rPr lang="en-ZW" dirty="0"/>
              <a:t>Gender Equality</a:t>
            </a:r>
          </a:p>
        </p:txBody>
      </p:sp>
      <p:pic>
        <p:nvPicPr>
          <p:cNvPr id="6" name="Content Placeholder 5">
            <a:extLst>
              <a:ext uri="{FF2B5EF4-FFF2-40B4-BE49-F238E27FC236}">
                <a16:creationId xmlns:a16="http://schemas.microsoft.com/office/drawing/2014/main" id="{38A1F9DA-E00C-47A0-812D-BDA451927BF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91680" y="1447800"/>
            <a:ext cx="6192688" cy="4800600"/>
          </a:xfrm>
        </p:spPr>
      </p:pic>
      <p:sp>
        <p:nvSpPr>
          <p:cNvPr id="4" name="Slide Number Placeholder 3">
            <a:extLst>
              <a:ext uri="{FF2B5EF4-FFF2-40B4-BE49-F238E27FC236}">
                <a16:creationId xmlns:a16="http://schemas.microsoft.com/office/drawing/2014/main" id="{4749BD5D-DF78-4CB8-8030-719CB61D2C5B}"/>
              </a:ext>
            </a:extLst>
          </p:cNvPr>
          <p:cNvSpPr>
            <a:spLocks noGrp="1"/>
          </p:cNvSpPr>
          <p:nvPr>
            <p:ph type="sldNum" sz="quarter" idx="12"/>
          </p:nvPr>
        </p:nvSpPr>
        <p:spPr/>
        <p:txBody>
          <a:bodyPr/>
          <a:lstStyle/>
          <a:p>
            <a:fld id="{9800CD10-A2CF-4BD9-803C-A0B173A2BB23}" type="slidenum">
              <a:rPr lang="en-ZW" smtClean="0"/>
              <a:pPr/>
              <a:t>22</a:t>
            </a:fld>
            <a:endParaRPr lang="en-ZW"/>
          </a:p>
        </p:txBody>
      </p:sp>
    </p:spTree>
    <p:extLst>
      <p:ext uri="{BB962C8B-B14F-4D97-AF65-F5344CB8AC3E}">
        <p14:creationId xmlns:p14="http://schemas.microsoft.com/office/powerpoint/2010/main" val="28685655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3ACBF-0AAF-4CFB-9DA1-000820843F26}"/>
              </a:ext>
            </a:extLst>
          </p:cNvPr>
          <p:cNvSpPr>
            <a:spLocks noGrp="1"/>
          </p:cNvSpPr>
          <p:nvPr>
            <p:ph type="title"/>
          </p:nvPr>
        </p:nvSpPr>
        <p:spPr/>
        <p:txBody>
          <a:bodyPr/>
          <a:lstStyle/>
          <a:p>
            <a:r>
              <a:rPr lang="en-ZW" dirty="0"/>
              <a:t>Maternal Health</a:t>
            </a:r>
          </a:p>
        </p:txBody>
      </p:sp>
      <p:pic>
        <p:nvPicPr>
          <p:cNvPr id="6" name="Content Placeholder 5">
            <a:extLst>
              <a:ext uri="{FF2B5EF4-FFF2-40B4-BE49-F238E27FC236}">
                <a16:creationId xmlns:a16="http://schemas.microsoft.com/office/drawing/2014/main" id="{BA9E1FA7-5EA4-4AAF-8DAF-D2626C90856F}"/>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267744" y="1447800"/>
            <a:ext cx="6345903" cy="4800600"/>
          </a:xfrm>
        </p:spPr>
      </p:pic>
      <p:sp>
        <p:nvSpPr>
          <p:cNvPr id="4" name="Slide Number Placeholder 3">
            <a:extLst>
              <a:ext uri="{FF2B5EF4-FFF2-40B4-BE49-F238E27FC236}">
                <a16:creationId xmlns:a16="http://schemas.microsoft.com/office/drawing/2014/main" id="{BEB9D02E-A7BC-46CF-BC77-5203231DADD2}"/>
              </a:ext>
            </a:extLst>
          </p:cNvPr>
          <p:cNvSpPr>
            <a:spLocks noGrp="1"/>
          </p:cNvSpPr>
          <p:nvPr>
            <p:ph type="sldNum" sz="quarter" idx="12"/>
          </p:nvPr>
        </p:nvSpPr>
        <p:spPr/>
        <p:txBody>
          <a:bodyPr/>
          <a:lstStyle/>
          <a:p>
            <a:fld id="{9800CD10-A2CF-4BD9-803C-A0B173A2BB23}" type="slidenum">
              <a:rPr lang="en-ZW" smtClean="0"/>
              <a:pPr/>
              <a:t>23</a:t>
            </a:fld>
            <a:endParaRPr lang="en-ZW"/>
          </a:p>
        </p:txBody>
      </p:sp>
    </p:spTree>
    <p:extLst>
      <p:ext uri="{BB962C8B-B14F-4D97-AF65-F5344CB8AC3E}">
        <p14:creationId xmlns:p14="http://schemas.microsoft.com/office/powerpoint/2010/main" val="34412284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E1F05-9F0D-4B27-BA18-5896C0618A7C}"/>
              </a:ext>
            </a:extLst>
          </p:cNvPr>
          <p:cNvSpPr>
            <a:spLocks noGrp="1"/>
          </p:cNvSpPr>
          <p:nvPr>
            <p:ph type="title"/>
          </p:nvPr>
        </p:nvSpPr>
        <p:spPr/>
        <p:txBody>
          <a:bodyPr/>
          <a:lstStyle/>
          <a:p>
            <a:r>
              <a:rPr lang="en-ZW" dirty="0"/>
              <a:t>Clean water and Sanitation</a:t>
            </a:r>
          </a:p>
        </p:txBody>
      </p:sp>
      <p:pic>
        <p:nvPicPr>
          <p:cNvPr id="6" name="Content Placeholder 5">
            <a:extLst>
              <a:ext uri="{FF2B5EF4-FFF2-40B4-BE49-F238E27FC236}">
                <a16:creationId xmlns:a16="http://schemas.microsoft.com/office/drawing/2014/main" id="{C35A4E76-1511-4265-9658-12E17BC0C6A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4167" y="1447800"/>
            <a:ext cx="7421216" cy="4800600"/>
          </a:xfrm>
        </p:spPr>
      </p:pic>
      <p:sp>
        <p:nvSpPr>
          <p:cNvPr id="4" name="Slide Number Placeholder 3">
            <a:extLst>
              <a:ext uri="{FF2B5EF4-FFF2-40B4-BE49-F238E27FC236}">
                <a16:creationId xmlns:a16="http://schemas.microsoft.com/office/drawing/2014/main" id="{A169447A-FD80-4144-A1CC-EE4E761E2244}"/>
              </a:ext>
            </a:extLst>
          </p:cNvPr>
          <p:cNvSpPr>
            <a:spLocks noGrp="1"/>
          </p:cNvSpPr>
          <p:nvPr>
            <p:ph type="sldNum" sz="quarter" idx="12"/>
          </p:nvPr>
        </p:nvSpPr>
        <p:spPr/>
        <p:txBody>
          <a:bodyPr/>
          <a:lstStyle/>
          <a:p>
            <a:fld id="{9800CD10-A2CF-4BD9-803C-A0B173A2BB23}" type="slidenum">
              <a:rPr lang="en-ZW" smtClean="0"/>
              <a:pPr/>
              <a:t>24</a:t>
            </a:fld>
            <a:endParaRPr lang="en-ZW"/>
          </a:p>
        </p:txBody>
      </p:sp>
    </p:spTree>
    <p:extLst>
      <p:ext uri="{BB962C8B-B14F-4D97-AF65-F5344CB8AC3E}">
        <p14:creationId xmlns:p14="http://schemas.microsoft.com/office/powerpoint/2010/main" val="15403833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47872-BE23-4FD6-A6B4-4720EB867C35}"/>
              </a:ext>
            </a:extLst>
          </p:cNvPr>
          <p:cNvSpPr>
            <a:spLocks noGrp="1"/>
          </p:cNvSpPr>
          <p:nvPr>
            <p:ph type="title"/>
          </p:nvPr>
        </p:nvSpPr>
        <p:spPr/>
        <p:txBody>
          <a:bodyPr/>
          <a:lstStyle/>
          <a:p>
            <a:r>
              <a:rPr lang="en-ZW" dirty="0"/>
              <a:t>Affordable and Clean Energy</a:t>
            </a:r>
          </a:p>
        </p:txBody>
      </p:sp>
      <p:pic>
        <p:nvPicPr>
          <p:cNvPr id="6" name="Content Placeholder 5">
            <a:extLst>
              <a:ext uri="{FF2B5EF4-FFF2-40B4-BE49-F238E27FC236}">
                <a16:creationId xmlns:a16="http://schemas.microsoft.com/office/drawing/2014/main" id="{5E967881-D092-4818-A888-ADFBAB5B5F6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79712" y="1447800"/>
            <a:ext cx="6264695" cy="4800600"/>
          </a:xfrm>
        </p:spPr>
      </p:pic>
      <p:sp>
        <p:nvSpPr>
          <p:cNvPr id="4" name="Slide Number Placeholder 3">
            <a:extLst>
              <a:ext uri="{FF2B5EF4-FFF2-40B4-BE49-F238E27FC236}">
                <a16:creationId xmlns:a16="http://schemas.microsoft.com/office/drawing/2014/main" id="{E107606F-52B8-4444-B6C2-C4CFCC4AEAD1}"/>
              </a:ext>
            </a:extLst>
          </p:cNvPr>
          <p:cNvSpPr>
            <a:spLocks noGrp="1"/>
          </p:cNvSpPr>
          <p:nvPr>
            <p:ph type="sldNum" sz="quarter" idx="12"/>
          </p:nvPr>
        </p:nvSpPr>
        <p:spPr/>
        <p:txBody>
          <a:bodyPr/>
          <a:lstStyle/>
          <a:p>
            <a:fld id="{9800CD10-A2CF-4BD9-803C-A0B173A2BB23}" type="slidenum">
              <a:rPr lang="en-ZW" smtClean="0"/>
              <a:pPr/>
              <a:t>25</a:t>
            </a:fld>
            <a:endParaRPr lang="en-ZW"/>
          </a:p>
        </p:txBody>
      </p:sp>
    </p:spTree>
    <p:extLst>
      <p:ext uri="{BB962C8B-B14F-4D97-AF65-F5344CB8AC3E}">
        <p14:creationId xmlns:p14="http://schemas.microsoft.com/office/powerpoint/2010/main" val="29318924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F16CA-2B31-4899-AEC0-DD08F34E795F}"/>
              </a:ext>
            </a:extLst>
          </p:cNvPr>
          <p:cNvSpPr>
            <a:spLocks noGrp="1"/>
          </p:cNvSpPr>
          <p:nvPr>
            <p:ph type="title"/>
          </p:nvPr>
        </p:nvSpPr>
        <p:spPr/>
        <p:txBody>
          <a:bodyPr/>
          <a:lstStyle/>
          <a:p>
            <a:r>
              <a:rPr lang="en-ZW" dirty="0"/>
              <a:t>Strategic Planning</a:t>
            </a:r>
          </a:p>
        </p:txBody>
      </p:sp>
      <p:sp>
        <p:nvSpPr>
          <p:cNvPr id="3" name="Content Placeholder 2">
            <a:extLst>
              <a:ext uri="{FF2B5EF4-FFF2-40B4-BE49-F238E27FC236}">
                <a16:creationId xmlns:a16="http://schemas.microsoft.com/office/drawing/2014/main" id="{9C1F48E8-5E74-46C7-9997-F59DAC005C12}"/>
              </a:ext>
            </a:extLst>
          </p:cNvPr>
          <p:cNvSpPr>
            <a:spLocks noGrp="1"/>
          </p:cNvSpPr>
          <p:nvPr>
            <p:ph idx="1"/>
          </p:nvPr>
        </p:nvSpPr>
        <p:spPr/>
        <p:txBody>
          <a:bodyPr>
            <a:normAutofit fontScale="77500" lnSpcReduction="20000"/>
          </a:bodyPr>
          <a:lstStyle/>
          <a:p>
            <a:r>
              <a:rPr lang="en-US" dirty="0"/>
              <a:t>Ministry strategic objectives: What were the ministry’s qualitative and quantitative strategic objectives to be funded from the fiscus?</a:t>
            </a:r>
            <a:endParaRPr lang="en-ZW" dirty="0"/>
          </a:p>
          <a:p>
            <a:r>
              <a:rPr lang="en-US" dirty="0"/>
              <a:t>Is the ministry’s strategic plan informed by a rigorous and up-to-date needs analysis? In other words, has the ministry identified the socio-economic needs of men, women, boys and girls? Has the Ministry mainstreamed gender in that analysis? </a:t>
            </a:r>
            <a:endParaRPr lang="en-ZW" dirty="0"/>
          </a:p>
          <a:p>
            <a:r>
              <a:rPr lang="en-US" dirty="0"/>
              <a:t>Are the ministry’s planned activities linked to national macro-economic policies (e.g. TSP), SDGs and related cross-cutting issues such as gender equality?  Explain how? If not, why?</a:t>
            </a:r>
          </a:p>
          <a:p>
            <a:r>
              <a:rPr lang="en-US" dirty="0"/>
              <a:t>Identify SDG related activities. </a:t>
            </a:r>
            <a:endParaRPr lang="en-ZW" dirty="0"/>
          </a:p>
          <a:p>
            <a:endParaRPr lang="en-ZW" dirty="0"/>
          </a:p>
        </p:txBody>
      </p:sp>
      <p:sp>
        <p:nvSpPr>
          <p:cNvPr id="4" name="Slide Number Placeholder 3">
            <a:extLst>
              <a:ext uri="{FF2B5EF4-FFF2-40B4-BE49-F238E27FC236}">
                <a16:creationId xmlns:a16="http://schemas.microsoft.com/office/drawing/2014/main" id="{C8F5E6B2-3EDE-4458-9816-1F460C07EA8C}"/>
              </a:ext>
            </a:extLst>
          </p:cNvPr>
          <p:cNvSpPr>
            <a:spLocks noGrp="1"/>
          </p:cNvSpPr>
          <p:nvPr>
            <p:ph type="sldNum" sz="quarter" idx="12"/>
          </p:nvPr>
        </p:nvSpPr>
        <p:spPr/>
        <p:txBody>
          <a:bodyPr/>
          <a:lstStyle/>
          <a:p>
            <a:fld id="{9800CD10-A2CF-4BD9-803C-A0B173A2BB23}" type="slidenum">
              <a:rPr lang="en-ZW" smtClean="0"/>
              <a:pPr/>
              <a:t>26</a:t>
            </a:fld>
            <a:endParaRPr lang="en-ZW"/>
          </a:p>
        </p:txBody>
      </p:sp>
    </p:spTree>
    <p:extLst>
      <p:ext uri="{BB962C8B-B14F-4D97-AF65-F5344CB8AC3E}">
        <p14:creationId xmlns:p14="http://schemas.microsoft.com/office/powerpoint/2010/main" val="27092485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6DCF4-34A1-4BF4-A8A4-B557B8E1D9E2}"/>
              </a:ext>
            </a:extLst>
          </p:cNvPr>
          <p:cNvSpPr>
            <a:spLocks noGrp="1"/>
          </p:cNvSpPr>
          <p:nvPr>
            <p:ph type="title"/>
          </p:nvPr>
        </p:nvSpPr>
        <p:spPr/>
        <p:txBody>
          <a:bodyPr>
            <a:normAutofit/>
          </a:bodyPr>
          <a:lstStyle/>
          <a:p>
            <a:r>
              <a:rPr lang="en-ZW" dirty="0"/>
              <a:t>Resource Allocation </a:t>
            </a:r>
          </a:p>
        </p:txBody>
      </p:sp>
      <p:sp>
        <p:nvSpPr>
          <p:cNvPr id="3" name="Content Placeholder 2">
            <a:extLst>
              <a:ext uri="{FF2B5EF4-FFF2-40B4-BE49-F238E27FC236}">
                <a16:creationId xmlns:a16="http://schemas.microsoft.com/office/drawing/2014/main" id="{D5AF0BA2-745A-4AE0-9C70-4EAF3800B87D}"/>
              </a:ext>
            </a:extLst>
          </p:cNvPr>
          <p:cNvSpPr>
            <a:spLocks noGrp="1"/>
          </p:cNvSpPr>
          <p:nvPr>
            <p:ph idx="1"/>
          </p:nvPr>
        </p:nvSpPr>
        <p:spPr/>
        <p:txBody>
          <a:bodyPr>
            <a:normAutofit fontScale="77500" lnSpcReduction="20000"/>
          </a:bodyPr>
          <a:lstStyle/>
          <a:p>
            <a:r>
              <a:rPr lang="en-ZW" dirty="0"/>
              <a:t>Analyses of budget presented (Budget Statement, Budget Estimates etc).</a:t>
            </a:r>
            <a:endParaRPr lang="en-US" dirty="0"/>
          </a:p>
          <a:p>
            <a:r>
              <a:rPr lang="en-US" dirty="0"/>
              <a:t>Ministry budget allocation: what was the ministry’s allocation for the current year? </a:t>
            </a:r>
          </a:p>
          <a:p>
            <a:r>
              <a:rPr lang="en-US" dirty="0"/>
              <a:t>Were the entire ministry’s planned activities allocated the requested resources? </a:t>
            </a:r>
          </a:p>
          <a:p>
            <a:r>
              <a:rPr lang="en-GB" dirty="0"/>
              <a:t>Identify the gaps where words have fallen short of a commitment and hence there is zero matching financial commitment.</a:t>
            </a:r>
            <a:endParaRPr lang="en-ZW" dirty="0"/>
          </a:p>
          <a:p>
            <a:r>
              <a:rPr lang="en-ZW" dirty="0"/>
              <a:t>Identify expenditure categories that can be linked to particular SDGs or specific SDG targets with relative confidence.</a:t>
            </a:r>
          </a:p>
          <a:p>
            <a:r>
              <a:rPr lang="en-ZW" dirty="0"/>
              <a:t>Parliament can use its budget approval powers to push for increased funding of SDGs</a:t>
            </a:r>
          </a:p>
          <a:p>
            <a:endParaRPr lang="en-ZW" dirty="0"/>
          </a:p>
          <a:p>
            <a:endParaRPr lang="en-ZW" dirty="0"/>
          </a:p>
          <a:p>
            <a:endParaRPr lang="en-ZW" dirty="0"/>
          </a:p>
          <a:p>
            <a:endParaRPr lang="en-ZW" dirty="0"/>
          </a:p>
        </p:txBody>
      </p:sp>
      <p:sp>
        <p:nvSpPr>
          <p:cNvPr id="4" name="Slide Number Placeholder 3">
            <a:extLst>
              <a:ext uri="{FF2B5EF4-FFF2-40B4-BE49-F238E27FC236}">
                <a16:creationId xmlns:a16="http://schemas.microsoft.com/office/drawing/2014/main" id="{EC7842BB-FC85-4830-9B37-71C2697D42A0}"/>
              </a:ext>
            </a:extLst>
          </p:cNvPr>
          <p:cNvSpPr>
            <a:spLocks noGrp="1"/>
          </p:cNvSpPr>
          <p:nvPr>
            <p:ph type="sldNum" sz="quarter" idx="12"/>
          </p:nvPr>
        </p:nvSpPr>
        <p:spPr/>
        <p:txBody>
          <a:bodyPr/>
          <a:lstStyle/>
          <a:p>
            <a:fld id="{9800CD10-A2CF-4BD9-803C-A0B173A2BB23}" type="slidenum">
              <a:rPr lang="en-ZW" smtClean="0"/>
              <a:pPr/>
              <a:t>27</a:t>
            </a:fld>
            <a:endParaRPr lang="en-ZW"/>
          </a:p>
        </p:txBody>
      </p:sp>
    </p:spTree>
    <p:extLst>
      <p:ext uri="{BB962C8B-B14F-4D97-AF65-F5344CB8AC3E}">
        <p14:creationId xmlns:p14="http://schemas.microsoft.com/office/powerpoint/2010/main" val="22492719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1026"/>
          <p:cNvSpPr>
            <a:spLocks noGrp="1" noChangeArrowheads="1"/>
          </p:cNvSpPr>
          <p:nvPr>
            <p:ph type="title"/>
          </p:nvPr>
        </p:nvSpPr>
        <p:spPr>
          <a:xfrm>
            <a:off x="1277634" y="944724"/>
            <a:ext cx="5844779" cy="425202"/>
          </a:xfrm>
        </p:spPr>
        <p:txBody>
          <a:bodyPr>
            <a:normAutofit fontScale="90000"/>
          </a:bodyPr>
          <a:lstStyle/>
          <a:p>
            <a:r>
              <a:rPr lang="en-US" altLang="en-US" dirty="0"/>
              <a:t>Resources Allocation</a:t>
            </a:r>
            <a:endParaRPr lang="en-GB" altLang="en-US" dirty="0"/>
          </a:p>
        </p:txBody>
      </p:sp>
      <p:graphicFrame>
        <p:nvGraphicFramePr>
          <p:cNvPr id="2" name="Content Placeholder 1"/>
          <p:cNvGraphicFramePr>
            <a:graphicFrameLocks noGrp="1"/>
          </p:cNvGraphicFramePr>
          <p:nvPr>
            <p:ph idx="1"/>
            <p:extLst/>
          </p:nvPr>
        </p:nvGraphicFramePr>
        <p:xfrm>
          <a:off x="1331641" y="1430778"/>
          <a:ext cx="6527675" cy="4164330"/>
        </p:xfrm>
        <a:graphic>
          <a:graphicData uri="http://schemas.openxmlformats.org/drawingml/2006/table">
            <a:tbl>
              <a:tblPr firstRow="1" bandRow="1">
                <a:tableStyleId>{5C22544A-7EE6-4342-B048-85BDC9FD1C3A}</a:tableStyleId>
              </a:tblPr>
              <a:tblGrid>
                <a:gridCol w="1297260">
                  <a:extLst>
                    <a:ext uri="{9D8B030D-6E8A-4147-A177-3AD203B41FA5}">
                      <a16:colId xmlns:a16="http://schemas.microsoft.com/office/drawing/2014/main" val="20000"/>
                    </a:ext>
                  </a:extLst>
                </a:gridCol>
                <a:gridCol w="2105118">
                  <a:extLst>
                    <a:ext uri="{9D8B030D-6E8A-4147-A177-3AD203B41FA5}">
                      <a16:colId xmlns:a16="http://schemas.microsoft.com/office/drawing/2014/main" val="20001"/>
                    </a:ext>
                  </a:extLst>
                </a:gridCol>
                <a:gridCol w="3125297">
                  <a:extLst>
                    <a:ext uri="{9D8B030D-6E8A-4147-A177-3AD203B41FA5}">
                      <a16:colId xmlns:a16="http://schemas.microsoft.com/office/drawing/2014/main" val="20002"/>
                    </a:ext>
                  </a:extLst>
                </a:gridCol>
              </a:tblGrid>
              <a:tr h="278130">
                <a:tc>
                  <a:txBody>
                    <a:bodyPr/>
                    <a:lstStyle/>
                    <a:p>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Focus</a:t>
                      </a:r>
                    </a:p>
                  </a:txBody>
                  <a:tcPr marL="68580" marR="68580" marT="34290" marB="34290"/>
                </a:tc>
                <a:tc>
                  <a:txBody>
                    <a:bodyPr/>
                    <a:lstStyle/>
                    <a:p>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Key Question</a:t>
                      </a:r>
                    </a:p>
                  </a:txBody>
                  <a:tcPr marL="68580" marR="68580" marT="34290" marB="34290"/>
                </a:tc>
                <a:tc>
                  <a:txBody>
                    <a:bodyPr/>
                    <a:lstStyle/>
                    <a:p>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Outcome of Analysis</a:t>
                      </a:r>
                    </a:p>
                  </a:txBody>
                  <a:tcPr marL="68580" marR="68580" marT="34290" marB="34290"/>
                </a:tc>
                <a:extLst>
                  <a:ext uri="{0D108BD9-81ED-4DB2-BD59-A6C34878D82A}">
                    <a16:rowId xmlns:a16="http://schemas.microsoft.com/office/drawing/2014/main" val="10000"/>
                  </a:ext>
                </a:extLst>
              </a:tr>
              <a:tr h="800100">
                <a:tc>
                  <a:txBody>
                    <a:bodyPr/>
                    <a:lstStyle/>
                    <a:p>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Adequacy</a:t>
                      </a:r>
                    </a:p>
                  </a:txBody>
                  <a:tcPr marL="68580" marR="68580" marT="34290" marB="34290"/>
                </a:tc>
                <a:tc>
                  <a:txBody>
                    <a:bodyPr/>
                    <a:lstStyle/>
                    <a:p>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How much is being allocated to a particular issue?</a:t>
                      </a:r>
                      <a:r>
                        <a:rPr lang="en-US" sz="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See whether government’s allocation is sufficient. Consider whether government allocations are keeping up</a:t>
                      </a:r>
                    </a:p>
                    <a:p>
                      <a:r>
                        <a:rPr lang="en-ZA" sz="1200" dirty="0">
                          <a:solidFill>
                            <a:schemeClr val="tx1"/>
                          </a:solidFill>
                          <a:latin typeface="Verdana" panose="020B0604030504040204" pitchFamily="34" charset="0"/>
                          <a:ea typeface="Verdana" panose="020B0604030504040204" pitchFamily="34" charset="0"/>
                          <a:cs typeface="Verdana" panose="020B0604030504040204" pitchFamily="34" charset="0"/>
                        </a:rPr>
                        <a:t>w</a:t>
                      </a:r>
                      <a:r>
                        <a:rPr lang="en-US" sz="1200" dirty="0" err="1">
                          <a:solidFill>
                            <a:schemeClr val="tx1"/>
                          </a:solidFill>
                          <a:latin typeface="Verdana" panose="020B0604030504040204" pitchFamily="34" charset="0"/>
                          <a:ea typeface="Verdana" panose="020B0604030504040204" pitchFamily="34" charset="0"/>
                          <a:cs typeface="Verdana" panose="020B0604030504040204" pitchFamily="34" charset="0"/>
                        </a:rPr>
                        <a:t>ith</a:t>
                      </a: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 inflation (nominal</a:t>
                      </a:r>
                      <a:r>
                        <a:rPr lang="en-US" sz="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200" baseline="0" dirty="0" err="1">
                          <a:solidFill>
                            <a:schemeClr val="tx1"/>
                          </a:solidFill>
                          <a:latin typeface="Verdana" panose="020B0604030504040204" pitchFamily="34" charset="0"/>
                          <a:ea typeface="Verdana" panose="020B0604030504040204" pitchFamily="34" charset="0"/>
                          <a:cs typeface="Verdana" panose="020B0604030504040204" pitchFamily="34" charset="0"/>
                        </a:rPr>
                        <a:t>vs</a:t>
                      </a:r>
                      <a:r>
                        <a:rPr lang="en-US" sz="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real)</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tc>
                <a:extLst>
                  <a:ext uri="{0D108BD9-81ED-4DB2-BD59-A6C34878D82A}">
                    <a16:rowId xmlns:a16="http://schemas.microsoft.com/office/drawing/2014/main" val="10001"/>
                  </a:ext>
                </a:extLst>
              </a:tr>
              <a:tr h="800100">
                <a:tc>
                  <a:txBody>
                    <a:bodyPr/>
                    <a:lstStyle/>
                    <a:p>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Priority</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How do different aspects/sectors of the budget compare with one another?</a:t>
                      </a:r>
                    </a:p>
                  </a:txBody>
                  <a:tcPr marL="68580" marR="68580" marT="34290" marB="34290"/>
                </a:tc>
                <a:tc>
                  <a:txBody>
                    <a:bodyPr/>
                    <a:lstStyle/>
                    <a:p>
                      <a:r>
                        <a:rPr lang="en-ZA"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Assess whether these budget priorities are in line with government’s policy promises and commitments </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tc>
                <a:extLst>
                  <a:ext uri="{0D108BD9-81ED-4DB2-BD59-A6C34878D82A}">
                    <a16:rowId xmlns:a16="http://schemas.microsoft.com/office/drawing/2014/main" val="10002"/>
                  </a:ext>
                </a:extLst>
              </a:tr>
              <a:tr h="6172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Progress</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Is government’s response on a particular issue improving?</a:t>
                      </a:r>
                    </a:p>
                  </a:txBody>
                  <a:tcPr marL="68580" marR="68580" marT="34290" marB="34290"/>
                </a:tc>
                <a:tc>
                  <a:txBody>
                    <a:bodyPr/>
                    <a:lstStyle/>
                    <a:p>
                      <a:r>
                        <a:rPr lang="en-ZA"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Monitor whether government is shifting its priorities over time </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tc>
                <a:extLst>
                  <a:ext uri="{0D108BD9-81ED-4DB2-BD59-A6C34878D82A}">
                    <a16:rowId xmlns:a16="http://schemas.microsoft.com/office/drawing/2014/main" val="10003"/>
                  </a:ext>
                </a:extLst>
              </a:tr>
              <a:tr h="800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b="1" kern="1200" dirty="0">
                          <a:solidFill>
                            <a:schemeClr val="tx1"/>
                          </a:solidFill>
                          <a:latin typeface="Verdana" panose="020B0604030504040204" pitchFamily="34" charset="0"/>
                          <a:ea typeface="Verdana" panose="020B0604030504040204" pitchFamily="34" charset="0"/>
                          <a:cs typeface="Verdana" panose="020B0604030504040204" pitchFamily="34" charset="0"/>
                        </a:rPr>
                        <a:t>Equity</a:t>
                      </a:r>
                      <a:endParaRPr lang="en-US" sz="1200" b="1"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Are resources allocated fairly?</a:t>
                      </a:r>
                    </a:p>
                  </a:txBody>
                  <a:tcPr marL="68580" marR="68580" marT="34290" marB="34290"/>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ZA"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Evaluate whether government budgets discriminate unfairly (</a:t>
                      </a:r>
                      <a:r>
                        <a:rPr lang="en-US"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Per capita spending between and within provinces)</a:t>
                      </a:r>
                    </a:p>
                  </a:txBody>
                  <a:tcPr marL="68580" marR="68580" marT="34290" marB="34290"/>
                </a:tc>
                <a:extLst>
                  <a:ext uri="{0D108BD9-81ED-4DB2-BD59-A6C34878D82A}">
                    <a16:rowId xmlns:a16="http://schemas.microsoft.com/office/drawing/2014/main" val="10004"/>
                  </a:ext>
                </a:extLst>
              </a:tr>
              <a:tr h="4343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b="1" kern="1200" dirty="0">
                          <a:solidFill>
                            <a:schemeClr val="tx1"/>
                          </a:solidFill>
                          <a:latin typeface="Verdana" panose="020B0604030504040204" pitchFamily="34" charset="0"/>
                          <a:ea typeface="Verdana" panose="020B0604030504040204" pitchFamily="34" charset="0"/>
                          <a:cs typeface="Verdana" panose="020B0604030504040204" pitchFamily="34" charset="0"/>
                        </a:rPr>
                        <a:t>Efficiency</a:t>
                      </a:r>
                      <a:endParaRPr lang="en-US" sz="1200" b="1"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Is the money being spent in the right way?</a:t>
                      </a:r>
                    </a:p>
                  </a:txBody>
                  <a:tcPr marL="68580" marR="68580" marT="34290" marB="34290"/>
                </a:tc>
                <a:tc>
                  <a:txBody>
                    <a:bodyPr/>
                    <a:lstStyle/>
                    <a:p>
                      <a:r>
                        <a:rPr lang="en-US"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Are outputs being achieved at the lowest possible cost</a:t>
                      </a:r>
                    </a:p>
                  </a:txBody>
                  <a:tcPr marL="68580" marR="68580" marT="34290" marB="34290"/>
                </a:tc>
                <a:extLst>
                  <a:ext uri="{0D108BD9-81ED-4DB2-BD59-A6C34878D82A}">
                    <a16:rowId xmlns:a16="http://schemas.microsoft.com/office/drawing/2014/main" val="10005"/>
                  </a:ext>
                </a:extLst>
              </a:tr>
              <a:tr h="4343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b="1" kern="1200" dirty="0">
                          <a:solidFill>
                            <a:schemeClr val="tx1"/>
                          </a:solidFill>
                          <a:latin typeface="Verdana" panose="020B0604030504040204" pitchFamily="34" charset="0"/>
                          <a:ea typeface="Verdana" panose="020B0604030504040204" pitchFamily="34" charset="0"/>
                          <a:cs typeface="Verdana" panose="020B0604030504040204" pitchFamily="34" charset="0"/>
                        </a:rPr>
                        <a:t>Effectiveness</a:t>
                      </a:r>
                      <a:endParaRPr lang="en-US" sz="1200" b="1"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Is the money being spent on the right things?</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Is Government achieving it’s outcomes</a:t>
                      </a:r>
                    </a:p>
                    <a:p>
                      <a:r>
                        <a:rPr lang="en-US"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And strategic objectives</a:t>
                      </a:r>
                    </a:p>
                  </a:txBody>
                  <a:tcPr marL="68580" marR="68580" marT="34290" marB="34290"/>
                </a:tc>
                <a:extLst>
                  <a:ext uri="{0D108BD9-81ED-4DB2-BD59-A6C34878D82A}">
                    <a16:rowId xmlns:a16="http://schemas.microsoft.com/office/drawing/2014/main" val="10006"/>
                  </a:ext>
                </a:extLst>
              </a:tr>
            </a:tbl>
          </a:graphicData>
        </a:graphic>
      </p:graphicFrame>
      <p:sp>
        <p:nvSpPr>
          <p:cNvPr id="3" name="Slide Number Placeholder 2">
            <a:extLst>
              <a:ext uri="{FF2B5EF4-FFF2-40B4-BE49-F238E27FC236}">
                <a16:creationId xmlns:a16="http://schemas.microsoft.com/office/drawing/2014/main" id="{447AC587-535C-48F1-BCE2-80EA01E9DB63}"/>
              </a:ext>
            </a:extLst>
          </p:cNvPr>
          <p:cNvSpPr>
            <a:spLocks noGrp="1"/>
          </p:cNvSpPr>
          <p:nvPr>
            <p:ph type="sldNum" sz="quarter" idx="12"/>
          </p:nvPr>
        </p:nvSpPr>
        <p:spPr/>
        <p:txBody>
          <a:bodyPr/>
          <a:lstStyle/>
          <a:p>
            <a:fld id="{3C77B757-E301-4C73-A4BD-F8E4745BE7AD}" type="slidenum">
              <a:rPr lang="en-ZW" smtClean="0"/>
              <a:pPr/>
              <a:t>28</a:t>
            </a:fld>
            <a:endParaRPr lang="en-ZW"/>
          </a:p>
        </p:txBody>
      </p:sp>
    </p:spTree>
    <p:extLst>
      <p:ext uri="{BB962C8B-B14F-4D97-AF65-F5344CB8AC3E}">
        <p14:creationId xmlns:p14="http://schemas.microsoft.com/office/powerpoint/2010/main" val="7582248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FF928-139A-4B9D-B28E-C3EE626A4D72}"/>
              </a:ext>
            </a:extLst>
          </p:cNvPr>
          <p:cNvSpPr>
            <a:spLocks noGrp="1"/>
          </p:cNvSpPr>
          <p:nvPr>
            <p:ph type="title"/>
          </p:nvPr>
        </p:nvSpPr>
        <p:spPr/>
        <p:txBody>
          <a:bodyPr/>
          <a:lstStyle/>
          <a:p>
            <a:r>
              <a:rPr lang="en-ZW" dirty="0"/>
              <a:t>Expenditure Management</a:t>
            </a:r>
          </a:p>
        </p:txBody>
      </p:sp>
      <p:sp>
        <p:nvSpPr>
          <p:cNvPr id="3" name="Content Placeholder 2">
            <a:extLst>
              <a:ext uri="{FF2B5EF4-FFF2-40B4-BE49-F238E27FC236}">
                <a16:creationId xmlns:a16="http://schemas.microsoft.com/office/drawing/2014/main" id="{C409242E-1921-4A66-BF2F-31B95FC068CF}"/>
              </a:ext>
            </a:extLst>
          </p:cNvPr>
          <p:cNvSpPr>
            <a:spLocks noGrp="1"/>
          </p:cNvSpPr>
          <p:nvPr>
            <p:ph idx="1"/>
          </p:nvPr>
        </p:nvSpPr>
        <p:spPr/>
        <p:txBody>
          <a:bodyPr>
            <a:normAutofit fontScale="70000" lnSpcReduction="20000"/>
          </a:bodyPr>
          <a:lstStyle/>
          <a:p>
            <a:r>
              <a:rPr lang="en-GB" dirty="0"/>
              <a:t>A budget tracking analysis can both be a relative small and limited analysis of flows of funds between different budget levels, or a more extensive surveys of end-user delivery of basic services. </a:t>
            </a:r>
          </a:p>
          <a:p>
            <a:r>
              <a:rPr lang="en-GB" dirty="0"/>
              <a:t>Analyse monthly and quarterly reports (revenue and expenditure).</a:t>
            </a:r>
          </a:p>
          <a:p>
            <a:r>
              <a:rPr lang="en-GB" dirty="0"/>
              <a:t>To ensure that the “observed gaps” between budget allocation and actual disbursements are minimized and corrective steps are taken; </a:t>
            </a:r>
          </a:p>
          <a:p>
            <a:r>
              <a:rPr lang="en-GB" dirty="0"/>
              <a:t>Variances analysis - Compare difference between budget and actual expenditure </a:t>
            </a:r>
          </a:p>
          <a:p>
            <a:r>
              <a:rPr lang="en-GB" dirty="0"/>
              <a:t>Compare among Votes, Programme, Sub-Programme etc.</a:t>
            </a:r>
          </a:p>
          <a:p>
            <a:r>
              <a:rPr lang="en-GB" dirty="0"/>
              <a:t>Economic classification analysis of expenditure- Assess if optimal allocation across different expenditure.</a:t>
            </a:r>
          </a:p>
        </p:txBody>
      </p:sp>
      <p:sp>
        <p:nvSpPr>
          <p:cNvPr id="4" name="Slide Number Placeholder 3">
            <a:extLst>
              <a:ext uri="{FF2B5EF4-FFF2-40B4-BE49-F238E27FC236}">
                <a16:creationId xmlns:a16="http://schemas.microsoft.com/office/drawing/2014/main" id="{90579E08-1C03-41A0-AB43-9D0C7CDCF703}"/>
              </a:ext>
            </a:extLst>
          </p:cNvPr>
          <p:cNvSpPr>
            <a:spLocks noGrp="1"/>
          </p:cNvSpPr>
          <p:nvPr>
            <p:ph type="sldNum" sz="quarter" idx="12"/>
          </p:nvPr>
        </p:nvSpPr>
        <p:spPr/>
        <p:txBody>
          <a:bodyPr/>
          <a:lstStyle/>
          <a:p>
            <a:fld id="{0E403B34-6F35-490D-9AA3-7541242ACA96}" type="slidenum">
              <a:rPr lang="en-ZW" smtClean="0"/>
              <a:pPr/>
              <a:t>29</a:t>
            </a:fld>
            <a:endParaRPr lang="en-ZW"/>
          </a:p>
        </p:txBody>
      </p:sp>
    </p:spTree>
    <p:extLst>
      <p:ext uri="{BB962C8B-B14F-4D97-AF65-F5344CB8AC3E}">
        <p14:creationId xmlns:p14="http://schemas.microsoft.com/office/powerpoint/2010/main" val="1077323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130F4-A18E-476C-8E9F-910E972D1D5A}"/>
              </a:ext>
            </a:extLst>
          </p:cNvPr>
          <p:cNvSpPr>
            <a:spLocks noGrp="1"/>
          </p:cNvSpPr>
          <p:nvPr>
            <p:ph type="title"/>
          </p:nvPr>
        </p:nvSpPr>
        <p:spPr/>
        <p:txBody>
          <a:bodyPr/>
          <a:lstStyle/>
          <a:p>
            <a:r>
              <a:rPr lang="en-ZW" dirty="0"/>
              <a:t>What is a Budget?</a:t>
            </a:r>
          </a:p>
        </p:txBody>
      </p:sp>
      <p:sp>
        <p:nvSpPr>
          <p:cNvPr id="3" name="Content Placeholder 2">
            <a:extLst>
              <a:ext uri="{FF2B5EF4-FFF2-40B4-BE49-F238E27FC236}">
                <a16:creationId xmlns:a16="http://schemas.microsoft.com/office/drawing/2014/main" id="{05C3837B-3745-4DB3-852C-963147E649E7}"/>
              </a:ext>
            </a:extLst>
          </p:cNvPr>
          <p:cNvSpPr>
            <a:spLocks noGrp="1"/>
          </p:cNvSpPr>
          <p:nvPr>
            <p:ph idx="1"/>
          </p:nvPr>
        </p:nvSpPr>
        <p:spPr/>
        <p:txBody>
          <a:bodyPr>
            <a:normAutofit fontScale="92500" lnSpcReduction="10000"/>
          </a:bodyPr>
          <a:lstStyle/>
          <a:p>
            <a:r>
              <a:rPr lang="en-ZW" dirty="0"/>
              <a:t>National Budget is a financial expression of the government's priorities, policies, and plans.</a:t>
            </a:r>
          </a:p>
          <a:p>
            <a:r>
              <a:rPr lang="en-ZW" dirty="0"/>
              <a:t>Most important fiscal policy tool where the government raises and allocate the financial resources of the state for the delivery of public services. </a:t>
            </a:r>
          </a:p>
          <a:p>
            <a:r>
              <a:rPr lang="en-GB" dirty="0"/>
              <a:t>Fiscal Policy refers to government policy actions that impact overall revenues and spending, and the resulting surpluses or deficits. </a:t>
            </a:r>
          </a:p>
          <a:p>
            <a:pPr marL="61722" indent="0">
              <a:buNone/>
            </a:pPr>
            <a:endParaRPr lang="en-ZW" dirty="0"/>
          </a:p>
          <a:p>
            <a:endParaRPr lang="en-ZW" dirty="0"/>
          </a:p>
          <a:p>
            <a:endParaRPr lang="en-ZW" dirty="0"/>
          </a:p>
        </p:txBody>
      </p:sp>
      <p:sp>
        <p:nvSpPr>
          <p:cNvPr id="4" name="Slide Number Placeholder 3">
            <a:extLst>
              <a:ext uri="{FF2B5EF4-FFF2-40B4-BE49-F238E27FC236}">
                <a16:creationId xmlns:a16="http://schemas.microsoft.com/office/drawing/2014/main" id="{539A7804-5653-478F-8A85-0CD16B0C902C}"/>
              </a:ext>
            </a:extLst>
          </p:cNvPr>
          <p:cNvSpPr>
            <a:spLocks noGrp="1"/>
          </p:cNvSpPr>
          <p:nvPr>
            <p:ph type="sldNum" sz="quarter" idx="12"/>
          </p:nvPr>
        </p:nvSpPr>
        <p:spPr/>
        <p:txBody>
          <a:bodyPr/>
          <a:lstStyle/>
          <a:p>
            <a:fld id="{3C77B757-E301-4C73-A4BD-F8E4745BE7AD}" type="slidenum">
              <a:rPr lang="en-ZW" smtClean="0"/>
              <a:pPr/>
              <a:t>3</a:t>
            </a:fld>
            <a:endParaRPr lang="en-ZW"/>
          </a:p>
        </p:txBody>
      </p:sp>
    </p:spTree>
    <p:extLst>
      <p:ext uri="{BB962C8B-B14F-4D97-AF65-F5344CB8AC3E}">
        <p14:creationId xmlns:p14="http://schemas.microsoft.com/office/powerpoint/2010/main" val="119623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W" dirty="0"/>
              <a:t>Expenditure Management</a:t>
            </a:r>
          </a:p>
        </p:txBody>
      </p:sp>
      <p:sp>
        <p:nvSpPr>
          <p:cNvPr id="3" name="Content Placeholder 2"/>
          <p:cNvSpPr>
            <a:spLocks noGrp="1"/>
          </p:cNvSpPr>
          <p:nvPr>
            <p:ph sz="quarter" idx="1"/>
          </p:nvPr>
        </p:nvSpPr>
        <p:spPr/>
        <p:txBody>
          <a:bodyPr>
            <a:normAutofit fontScale="70000" lnSpcReduction="20000"/>
          </a:bodyPr>
          <a:lstStyle/>
          <a:p>
            <a:pPr lvl="0"/>
            <a:r>
              <a:rPr lang="en-US" dirty="0"/>
              <a:t>Did the ministry spend funds for the intended purposes as approved by Parliament? If there were deviations (virements) did the ministry seek prior approval from the relevant authorities?</a:t>
            </a:r>
            <a:endParaRPr lang="en-ZW" dirty="0"/>
          </a:p>
          <a:p>
            <a:pPr lvl="0"/>
            <a:r>
              <a:rPr lang="en-US" dirty="0"/>
              <a:t>Was there any under / over-expenditure on any budget line item? If so, why? And what impact will it have on service delivery with respect to men, women, boys &amp; girls?</a:t>
            </a:r>
            <a:endParaRPr lang="en-ZW" dirty="0"/>
          </a:p>
          <a:p>
            <a:pPr lvl="0"/>
            <a:r>
              <a:rPr lang="en-US" dirty="0"/>
              <a:t>Were proper payment procedures and financial controls over the ministry’ spending of public funds followed in all instances?</a:t>
            </a:r>
            <a:endParaRPr lang="en-ZW" dirty="0"/>
          </a:p>
          <a:p>
            <a:pPr lvl="0"/>
            <a:r>
              <a:rPr lang="en-US" dirty="0"/>
              <a:t>What are ministries’ views of the outturn in the next quarter? The remainder of the budget period?</a:t>
            </a:r>
            <a:endParaRPr lang="en-ZW" dirty="0"/>
          </a:p>
          <a:p>
            <a:pPr lvl="0"/>
            <a:r>
              <a:rPr lang="en-US" dirty="0"/>
              <a:t>Does the ministry foresee requiring a supplementary budgetary allocation in this budget period?</a:t>
            </a:r>
            <a:endParaRPr lang="en-ZW" dirty="0"/>
          </a:p>
          <a:p>
            <a:pPr>
              <a:buNone/>
            </a:pPr>
            <a:endParaRPr lang="en-ZW"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W" dirty="0"/>
              <a:t>Performance Management</a:t>
            </a:r>
          </a:p>
        </p:txBody>
      </p:sp>
      <p:sp>
        <p:nvSpPr>
          <p:cNvPr id="3" name="Content Placeholder 2"/>
          <p:cNvSpPr>
            <a:spLocks noGrp="1"/>
          </p:cNvSpPr>
          <p:nvPr>
            <p:ph sz="quarter" idx="1"/>
          </p:nvPr>
        </p:nvSpPr>
        <p:spPr/>
        <p:txBody>
          <a:bodyPr>
            <a:normAutofit fontScale="62500" lnSpcReduction="20000"/>
          </a:bodyPr>
          <a:lstStyle/>
          <a:p>
            <a:pPr lvl="0"/>
            <a:r>
              <a:rPr lang="en-US" dirty="0"/>
              <a:t>Did the ministry implement the planned activities as set out in its strategic plan/work </a:t>
            </a:r>
            <a:r>
              <a:rPr lang="en-US" dirty="0" err="1"/>
              <a:t>programme</a:t>
            </a:r>
            <a:r>
              <a:rPr lang="en-US" dirty="0"/>
              <a:t> effectively, efficiently and economically?</a:t>
            </a:r>
            <a:endParaRPr lang="en-ZW" dirty="0"/>
          </a:p>
          <a:p>
            <a:pPr lvl="0"/>
            <a:r>
              <a:rPr lang="en-US" dirty="0"/>
              <a:t>How much did the Ministry collect during the quarter and how was it used?</a:t>
            </a:r>
            <a:endParaRPr lang="en-ZW" dirty="0"/>
          </a:p>
          <a:p>
            <a:pPr lvl="0"/>
            <a:r>
              <a:rPr lang="en-US" dirty="0"/>
              <a:t>What explanations does the ministry have for any targets that were not met during the quarter? </a:t>
            </a:r>
            <a:endParaRPr lang="en-ZW" dirty="0"/>
          </a:p>
          <a:p>
            <a:pPr lvl="0"/>
            <a:r>
              <a:rPr lang="en-US" dirty="0"/>
              <a:t>What is the likely impact on men, women, boys &amp; girls of the ministry’s failure to meet targets?</a:t>
            </a:r>
            <a:endParaRPr lang="en-ZW" dirty="0"/>
          </a:p>
          <a:p>
            <a:pPr lvl="0"/>
            <a:r>
              <a:rPr lang="en-US" dirty="0"/>
              <a:t>If the obstacles to performance are within the ministry’s competence to overcome, what actions has it taken to overcome them? Spell out plans to ensure that targets are consistently met.</a:t>
            </a:r>
            <a:endParaRPr lang="en-ZW" dirty="0"/>
          </a:p>
          <a:p>
            <a:pPr lvl="0"/>
            <a:r>
              <a:rPr lang="en-US" dirty="0"/>
              <a:t>If the obstacles were beyond the ministries’ control, what suggestions does it have for how they might be reduced in the future? In particular, are there actions Parliament might take to assist in overcoming them?</a:t>
            </a:r>
            <a:endParaRPr lang="en-ZW" dirty="0"/>
          </a:p>
          <a:p>
            <a:pPr>
              <a:buNone/>
            </a:pPr>
            <a:endParaRPr lang="en-ZW"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54B2-F3AB-4423-AF13-02B5A3ABFF5F}"/>
              </a:ext>
            </a:extLst>
          </p:cNvPr>
          <p:cNvSpPr>
            <a:spLocks noGrp="1"/>
          </p:cNvSpPr>
          <p:nvPr>
            <p:ph type="title"/>
          </p:nvPr>
        </p:nvSpPr>
        <p:spPr/>
        <p:txBody>
          <a:bodyPr>
            <a:normAutofit fontScale="90000"/>
          </a:bodyPr>
          <a:lstStyle/>
          <a:p>
            <a:r>
              <a:rPr lang="en-ZW" dirty="0"/>
              <a:t>Performance Management  Indicators</a:t>
            </a:r>
          </a:p>
        </p:txBody>
      </p:sp>
      <p:sp>
        <p:nvSpPr>
          <p:cNvPr id="3" name="Content Placeholder 2">
            <a:extLst>
              <a:ext uri="{FF2B5EF4-FFF2-40B4-BE49-F238E27FC236}">
                <a16:creationId xmlns:a16="http://schemas.microsoft.com/office/drawing/2014/main" id="{F7B20CAE-38FA-44E6-BED2-63D1BF233830}"/>
              </a:ext>
            </a:extLst>
          </p:cNvPr>
          <p:cNvSpPr>
            <a:spLocks noGrp="1"/>
          </p:cNvSpPr>
          <p:nvPr>
            <p:ph idx="1"/>
          </p:nvPr>
        </p:nvSpPr>
        <p:spPr/>
        <p:txBody>
          <a:bodyPr>
            <a:normAutofit fontScale="85000" lnSpcReduction="10000"/>
          </a:bodyPr>
          <a:lstStyle/>
          <a:p>
            <a:r>
              <a:rPr lang="en-ZW" dirty="0"/>
              <a:t>232 indicators, 54 are gender-specific, meaning they are targeted at women and girls, explicitly call for disaggregation by sex or refer to gender equality as the underlying objective </a:t>
            </a:r>
          </a:p>
          <a:p>
            <a:r>
              <a:rPr lang="en-ZW" dirty="0"/>
              <a:t>Over one quarter of the gender specific indicators (14) can be found in SDG 5.</a:t>
            </a:r>
          </a:p>
          <a:p>
            <a:r>
              <a:rPr lang="en-ZW" dirty="0"/>
              <a:t>Push for gender-specific indicators are available and regularly produced in your country?</a:t>
            </a:r>
          </a:p>
          <a:p>
            <a:r>
              <a:rPr lang="en-ZW" dirty="0"/>
              <a:t>Maternal mortality</a:t>
            </a:r>
          </a:p>
          <a:p>
            <a:r>
              <a:rPr lang="en-ZW" dirty="0"/>
              <a:t>Enrolment of girls </a:t>
            </a:r>
          </a:p>
          <a:p>
            <a:r>
              <a:rPr lang="en-ZW" dirty="0"/>
              <a:t>10+1 Focus goals indicators</a:t>
            </a:r>
          </a:p>
        </p:txBody>
      </p:sp>
      <p:sp>
        <p:nvSpPr>
          <p:cNvPr id="4" name="Slide Number Placeholder 3">
            <a:extLst>
              <a:ext uri="{FF2B5EF4-FFF2-40B4-BE49-F238E27FC236}">
                <a16:creationId xmlns:a16="http://schemas.microsoft.com/office/drawing/2014/main" id="{4DEEFC37-ED37-4EB0-BA01-4614CE5E35DE}"/>
              </a:ext>
            </a:extLst>
          </p:cNvPr>
          <p:cNvSpPr>
            <a:spLocks noGrp="1"/>
          </p:cNvSpPr>
          <p:nvPr>
            <p:ph type="sldNum" sz="quarter" idx="12"/>
          </p:nvPr>
        </p:nvSpPr>
        <p:spPr/>
        <p:txBody>
          <a:bodyPr/>
          <a:lstStyle/>
          <a:p>
            <a:fld id="{9800CD10-A2CF-4BD9-803C-A0B173A2BB23}" type="slidenum">
              <a:rPr lang="en-ZW" smtClean="0"/>
              <a:pPr/>
              <a:t>32</a:t>
            </a:fld>
            <a:endParaRPr lang="en-ZW"/>
          </a:p>
        </p:txBody>
      </p:sp>
    </p:spTree>
    <p:extLst>
      <p:ext uri="{BB962C8B-B14F-4D97-AF65-F5344CB8AC3E}">
        <p14:creationId xmlns:p14="http://schemas.microsoft.com/office/powerpoint/2010/main" val="28482949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1B22E-B5EB-4216-8721-3719CED27509}"/>
              </a:ext>
            </a:extLst>
          </p:cNvPr>
          <p:cNvSpPr>
            <a:spLocks noGrp="1"/>
          </p:cNvSpPr>
          <p:nvPr>
            <p:ph type="title"/>
          </p:nvPr>
        </p:nvSpPr>
        <p:spPr/>
        <p:txBody>
          <a:bodyPr/>
          <a:lstStyle/>
          <a:p>
            <a:r>
              <a:rPr lang="en-ZW" dirty="0"/>
              <a:t>Performance Management </a:t>
            </a:r>
            <a:r>
              <a:rPr lang="en-ZW" dirty="0" err="1"/>
              <a:t>contd</a:t>
            </a:r>
            <a:endParaRPr lang="en-ZW" dirty="0"/>
          </a:p>
        </p:txBody>
      </p:sp>
      <p:sp>
        <p:nvSpPr>
          <p:cNvPr id="3" name="Content Placeholder 2">
            <a:extLst>
              <a:ext uri="{FF2B5EF4-FFF2-40B4-BE49-F238E27FC236}">
                <a16:creationId xmlns:a16="http://schemas.microsoft.com/office/drawing/2014/main" id="{55431E1D-2151-437A-8437-1E4FA3694DBA}"/>
              </a:ext>
            </a:extLst>
          </p:cNvPr>
          <p:cNvSpPr>
            <a:spLocks noGrp="1"/>
          </p:cNvSpPr>
          <p:nvPr>
            <p:ph idx="1"/>
          </p:nvPr>
        </p:nvSpPr>
        <p:spPr/>
        <p:txBody>
          <a:bodyPr>
            <a:normAutofit fontScale="92500" lnSpcReduction="10000"/>
          </a:bodyPr>
          <a:lstStyle/>
          <a:p>
            <a:r>
              <a:rPr lang="en-ZW" dirty="0"/>
              <a:t>In some instances, indicators are gender-related, meaning they monitor areas that indirectly affect women and girls but do not easily lend themselves to a gender analysis of impact. </a:t>
            </a:r>
          </a:p>
          <a:p>
            <a:r>
              <a:rPr lang="en-ZW" dirty="0"/>
              <a:t>For example, SDG indicator 6.1.1 (proportion of population using safely managed drinking water services), monitors change in access to an improved water source located on premises (within the dwelling, yard or plot). </a:t>
            </a:r>
          </a:p>
          <a:p>
            <a:endParaRPr lang="en-ZW" dirty="0"/>
          </a:p>
        </p:txBody>
      </p:sp>
      <p:sp>
        <p:nvSpPr>
          <p:cNvPr id="4" name="Slide Number Placeholder 3">
            <a:extLst>
              <a:ext uri="{FF2B5EF4-FFF2-40B4-BE49-F238E27FC236}">
                <a16:creationId xmlns:a16="http://schemas.microsoft.com/office/drawing/2014/main" id="{0001531E-8AB2-4AA8-85B0-692DE1C3F967}"/>
              </a:ext>
            </a:extLst>
          </p:cNvPr>
          <p:cNvSpPr>
            <a:spLocks noGrp="1"/>
          </p:cNvSpPr>
          <p:nvPr>
            <p:ph type="sldNum" sz="quarter" idx="12"/>
          </p:nvPr>
        </p:nvSpPr>
        <p:spPr/>
        <p:txBody>
          <a:bodyPr/>
          <a:lstStyle/>
          <a:p>
            <a:fld id="{9800CD10-A2CF-4BD9-803C-A0B173A2BB23}" type="slidenum">
              <a:rPr lang="en-ZW" smtClean="0"/>
              <a:pPr/>
              <a:t>33</a:t>
            </a:fld>
            <a:endParaRPr lang="en-ZW"/>
          </a:p>
        </p:txBody>
      </p:sp>
    </p:spTree>
    <p:extLst>
      <p:ext uri="{BB962C8B-B14F-4D97-AF65-F5344CB8AC3E}">
        <p14:creationId xmlns:p14="http://schemas.microsoft.com/office/powerpoint/2010/main" val="10507886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5852EB54-B1E7-4930-98DD-B9B8BF3A1092}"/>
              </a:ext>
            </a:extLst>
          </p:cNvPr>
          <p:cNvSpPr>
            <a:spLocks noGrp="1"/>
          </p:cNvSpPr>
          <p:nvPr>
            <p:ph type="title"/>
          </p:nvPr>
        </p:nvSpPr>
        <p:spPr/>
        <p:txBody>
          <a:bodyPr/>
          <a:lstStyle/>
          <a:p>
            <a:pPr eaLnBrk="1" hangingPunct="1"/>
            <a:r>
              <a:rPr lang="en-ZW" altLang="en-US" dirty="0"/>
              <a:t>Post-budget Audit</a:t>
            </a:r>
          </a:p>
        </p:txBody>
      </p:sp>
      <p:sp>
        <p:nvSpPr>
          <p:cNvPr id="20483" name="Content Placeholder 2">
            <a:extLst>
              <a:ext uri="{FF2B5EF4-FFF2-40B4-BE49-F238E27FC236}">
                <a16:creationId xmlns:a16="http://schemas.microsoft.com/office/drawing/2014/main" id="{93EDDC87-344B-4A0A-97BF-FB1FA3E726FB}"/>
              </a:ext>
            </a:extLst>
          </p:cNvPr>
          <p:cNvSpPr>
            <a:spLocks noGrp="1"/>
          </p:cNvSpPr>
          <p:nvPr>
            <p:ph idx="1"/>
          </p:nvPr>
        </p:nvSpPr>
        <p:spPr/>
        <p:txBody>
          <a:bodyPr>
            <a:normAutofit fontScale="85000" lnSpcReduction="10000"/>
          </a:bodyPr>
          <a:lstStyle/>
          <a:p>
            <a:r>
              <a:rPr lang="en-GB" altLang="en-US" dirty="0"/>
              <a:t>Auditing and assessment is when the actual expenditures of the budget are accounted for and assessed for effectiveness by the Auditor General.</a:t>
            </a:r>
          </a:p>
          <a:p>
            <a:pPr eaLnBrk="1" hangingPunct="1"/>
            <a:r>
              <a:rPr lang="en-ZW" altLang="en-US" dirty="0"/>
              <a:t>Parliament has post-audit function</a:t>
            </a:r>
          </a:p>
          <a:p>
            <a:pPr eaLnBrk="1" hangingPunct="1"/>
            <a:r>
              <a:rPr lang="en-ZW" altLang="en-US" dirty="0"/>
              <a:t>It exercises this function through the Public Accounts Committee (PAC)</a:t>
            </a:r>
          </a:p>
          <a:p>
            <a:pPr eaLnBrk="1" hangingPunct="1"/>
            <a:r>
              <a:rPr lang="en-ZW" altLang="en-US" dirty="0"/>
              <a:t>PAC works hand in hand with Auditor-General </a:t>
            </a:r>
          </a:p>
          <a:p>
            <a:pPr eaLnBrk="1" hangingPunct="1"/>
            <a:r>
              <a:rPr lang="en-ZW" altLang="en-US" dirty="0"/>
              <a:t>Financial audits and value for money audits</a:t>
            </a:r>
          </a:p>
          <a:p>
            <a:pPr eaLnBrk="1" hangingPunct="1"/>
            <a:r>
              <a:rPr lang="en-ZW" altLang="en-US" dirty="0"/>
              <a:t>Permanent Secretaries  and Accounting Officers in Parastatals appear before the PAC to account for financial irregularities in their Departments.</a:t>
            </a:r>
          </a:p>
        </p:txBody>
      </p:sp>
      <p:sp>
        <p:nvSpPr>
          <p:cNvPr id="2" name="Slide Number Placeholder 1">
            <a:extLst>
              <a:ext uri="{FF2B5EF4-FFF2-40B4-BE49-F238E27FC236}">
                <a16:creationId xmlns:a16="http://schemas.microsoft.com/office/drawing/2014/main" id="{4FFE9C95-8254-4428-A97C-FCDA0311D7F1}"/>
              </a:ext>
            </a:extLst>
          </p:cNvPr>
          <p:cNvSpPr>
            <a:spLocks noGrp="1"/>
          </p:cNvSpPr>
          <p:nvPr>
            <p:ph type="sldNum" sz="quarter" idx="12"/>
          </p:nvPr>
        </p:nvSpPr>
        <p:spPr/>
        <p:txBody>
          <a:bodyPr/>
          <a:lstStyle/>
          <a:p>
            <a:fld id="{3C77B757-E301-4C73-A4BD-F8E4745BE7AD}" type="slidenum">
              <a:rPr lang="en-ZW" smtClean="0"/>
              <a:pPr/>
              <a:t>34</a:t>
            </a:fld>
            <a:endParaRPr lang="en-ZW"/>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F9187-8203-417D-816C-B7B454F3B57C}"/>
              </a:ext>
            </a:extLst>
          </p:cNvPr>
          <p:cNvSpPr>
            <a:spLocks noGrp="1"/>
          </p:cNvSpPr>
          <p:nvPr>
            <p:ph type="title"/>
          </p:nvPr>
        </p:nvSpPr>
        <p:spPr/>
        <p:txBody>
          <a:bodyPr>
            <a:normAutofit fontScale="90000"/>
          </a:bodyPr>
          <a:lstStyle/>
          <a:p>
            <a:r>
              <a:rPr lang="en-ZW" dirty="0"/>
              <a:t>Budget Audit Activities</a:t>
            </a:r>
            <a:br>
              <a:rPr lang="en-ZW" dirty="0"/>
            </a:br>
            <a:endParaRPr lang="en-ZW" dirty="0"/>
          </a:p>
        </p:txBody>
      </p:sp>
      <p:sp>
        <p:nvSpPr>
          <p:cNvPr id="3" name="Content Placeholder 2">
            <a:extLst>
              <a:ext uri="{FF2B5EF4-FFF2-40B4-BE49-F238E27FC236}">
                <a16:creationId xmlns:a16="http://schemas.microsoft.com/office/drawing/2014/main" id="{3BD920FA-F2A7-446C-B3AC-79E1F8F6864F}"/>
              </a:ext>
            </a:extLst>
          </p:cNvPr>
          <p:cNvSpPr>
            <a:spLocks noGrp="1"/>
          </p:cNvSpPr>
          <p:nvPr>
            <p:ph idx="1"/>
          </p:nvPr>
        </p:nvSpPr>
        <p:spPr/>
        <p:txBody>
          <a:bodyPr/>
          <a:lstStyle/>
          <a:p>
            <a:r>
              <a:rPr lang="en-ZW" dirty="0"/>
              <a:t>Analyse audit recommendations.</a:t>
            </a:r>
          </a:p>
          <a:p>
            <a:r>
              <a:rPr lang="en-ZW" dirty="0"/>
              <a:t>Ensure implementation of audit recommendations</a:t>
            </a:r>
          </a:p>
          <a:p>
            <a:r>
              <a:rPr lang="en-GB" dirty="0"/>
              <a:t>Audit reports to inform budget formulation by identifying key weaknesses and advocating for appropriate changes.</a:t>
            </a:r>
          </a:p>
          <a:p>
            <a:endParaRPr lang="en-ZW" dirty="0"/>
          </a:p>
          <a:p>
            <a:endParaRPr lang="en-ZW" dirty="0"/>
          </a:p>
        </p:txBody>
      </p:sp>
      <p:sp>
        <p:nvSpPr>
          <p:cNvPr id="4" name="Slide Number Placeholder 3">
            <a:extLst>
              <a:ext uri="{FF2B5EF4-FFF2-40B4-BE49-F238E27FC236}">
                <a16:creationId xmlns:a16="http://schemas.microsoft.com/office/drawing/2014/main" id="{63CAD78F-FF47-4E88-BAB3-60D1F348272C}"/>
              </a:ext>
            </a:extLst>
          </p:cNvPr>
          <p:cNvSpPr>
            <a:spLocks noGrp="1"/>
          </p:cNvSpPr>
          <p:nvPr>
            <p:ph type="sldNum" sz="quarter" idx="12"/>
          </p:nvPr>
        </p:nvSpPr>
        <p:spPr/>
        <p:txBody>
          <a:bodyPr/>
          <a:lstStyle/>
          <a:p>
            <a:fld id="{3C77B757-E301-4C73-A4BD-F8E4745BE7AD}" type="slidenum">
              <a:rPr lang="en-ZW" smtClean="0"/>
              <a:pPr/>
              <a:t>35</a:t>
            </a:fld>
            <a:endParaRPr lang="en-ZW"/>
          </a:p>
        </p:txBody>
      </p:sp>
    </p:spTree>
    <p:extLst>
      <p:ext uri="{BB962C8B-B14F-4D97-AF65-F5344CB8AC3E}">
        <p14:creationId xmlns:p14="http://schemas.microsoft.com/office/powerpoint/2010/main" val="18476622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W" dirty="0"/>
              <a:t>Evidence Gathering and Documents</a:t>
            </a:r>
          </a:p>
        </p:txBody>
      </p:sp>
      <p:sp>
        <p:nvSpPr>
          <p:cNvPr id="3" name="Content Placeholder 2"/>
          <p:cNvSpPr>
            <a:spLocks noGrp="1"/>
          </p:cNvSpPr>
          <p:nvPr>
            <p:ph sz="quarter" idx="1"/>
          </p:nvPr>
        </p:nvSpPr>
        <p:spPr/>
        <p:txBody>
          <a:bodyPr>
            <a:normAutofit fontScale="85000" lnSpcReduction="20000"/>
          </a:bodyPr>
          <a:lstStyle/>
          <a:p>
            <a:pPr>
              <a:buNone/>
            </a:pPr>
            <a:r>
              <a:rPr lang="en-ZW" b="1" dirty="0"/>
              <a:t>Primary</a:t>
            </a:r>
          </a:p>
          <a:p>
            <a:r>
              <a:rPr lang="en-ZW" dirty="0"/>
              <a:t>Public Hearings</a:t>
            </a:r>
          </a:p>
          <a:p>
            <a:r>
              <a:rPr lang="en-ZW" dirty="0"/>
              <a:t>Committee Hearings</a:t>
            </a:r>
          </a:p>
          <a:p>
            <a:r>
              <a:rPr lang="en-ZW" dirty="0"/>
              <a:t>Parliament Debates</a:t>
            </a:r>
          </a:p>
          <a:p>
            <a:r>
              <a:rPr lang="en-ZW" dirty="0"/>
              <a:t>Research (Own research or engage consultants)</a:t>
            </a:r>
          </a:p>
          <a:p>
            <a:pPr>
              <a:buNone/>
            </a:pPr>
            <a:r>
              <a:rPr lang="en-ZW" b="1" dirty="0"/>
              <a:t>Secondary</a:t>
            </a:r>
          </a:p>
          <a:p>
            <a:r>
              <a:rPr lang="en-ZW" dirty="0"/>
              <a:t>Budget Documents – Budget Strategy Paper, Budget Statement, Budget Estimates, Enacted Budget (Appropriation Act and Finance Act), Ministry Budget Reports, In-Year Reports (monthly, quarterly) Year end reports (annual report and Financial), Audit Reports</a:t>
            </a:r>
          </a:p>
          <a:p>
            <a:endParaRPr lang="en-ZW" dirty="0"/>
          </a:p>
          <a:p>
            <a:endParaRPr lang="en-ZW" dirty="0"/>
          </a:p>
          <a:p>
            <a:endParaRPr lang="en-ZW" dirty="0"/>
          </a:p>
          <a:p>
            <a:endParaRPr lang="en-ZW" dirty="0"/>
          </a:p>
          <a:p>
            <a:endParaRPr lang="en-ZW" dirty="0"/>
          </a:p>
        </p:txBody>
      </p:sp>
      <p:sp>
        <p:nvSpPr>
          <p:cNvPr id="4" name="Slide Number Placeholder 3">
            <a:extLst>
              <a:ext uri="{FF2B5EF4-FFF2-40B4-BE49-F238E27FC236}">
                <a16:creationId xmlns:a16="http://schemas.microsoft.com/office/drawing/2014/main" id="{230F09C5-3FEE-4B23-B32C-9A4B3344CDA8}"/>
              </a:ext>
            </a:extLst>
          </p:cNvPr>
          <p:cNvSpPr>
            <a:spLocks noGrp="1"/>
          </p:cNvSpPr>
          <p:nvPr>
            <p:ph type="sldNum" sz="quarter" idx="12"/>
          </p:nvPr>
        </p:nvSpPr>
        <p:spPr/>
        <p:txBody>
          <a:bodyPr>
            <a:normAutofit/>
          </a:bodyPr>
          <a:lstStyle/>
          <a:p>
            <a:fld id="{BBFBF314-0DF2-4765-BFC4-4C77D0B52822}" type="slidenum">
              <a:rPr lang="en-ZW" smtClean="0"/>
              <a:pPr/>
              <a:t>36</a:t>
            </a:fld>
            <a:endParaRPr lang="en-ZW"/>
          </a:p>
        </p:txBody>
      </p:sp>
    </p:spTree>
    <p:extLst>
      <p:ext uri="{BB962C8B-B14F-4D97-AF65-F5344CB8AC3E}">
        <p14:creationId xmlns:p14="http://schemas.microsoft.com/office/powerpoint/2010/main" val="25722911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W" dirty="0"/>
              <a:t>Evidence Gathering and Documents </a:t>
            </a:r>
            <a:r>
              <a:rPr lang="en-ZW" dirty="0" err="1"/>
              <a:t>contd</a:t>
            </a:r>
            <a:endParaRPr lang="en-ZW" dirty="0"/>
          </a:p>
        </p:txBody>
      </p:sp>
      <p:sp>
        <p:nvSpPr>
          <p:cNvPr id="3" name="Content Placeholder 2"/>
          <p:cNvSpPr>
            <a:spLocks noGrp="1"/>
          </p:cNvSpPr>
          <p:nvPr>
            <p:ph sz="quarter" idx="1"/>
          </p:nvPr>
        </p:nvSpPr>
        <p:spPr/>
        <p:txBody>
          <a:bodyPr>
            <a:normAutofit fontScale="62500" lnSpcReduction="20000"/>
          </a:bodyPr>
          <a:lstStyle/>
          <a:p>
            <a:r>
              <a:rPr lang="en-ZW" dirty="0"/>
              <a:t>Policy Documents (TSP and Ministries, Departments, Agencies (MDAs) Strategic Plans and Policies)</a:t>
            </a:r>
          </a:p>
          <a:p>
            <a:r>
              <a:rPr lang="en-ZW" dirty="0"/>
              <a:t>Ministries, Departments and Agencies reports (e.g. ZIMRA, ZINARA)</a:t>
            </a:r>
          </a:p>
          <a:p>
            <a:r>
              <a:rPr lang="en-ZW" dirty="0"/>
              <a:t>Parliament reports (Hansard and Committee reports) and Petitions</a:t>
            </a:r>
          </a:p>
          <a:p>
            <a:r>
              <a:rPr lang="en-ZW" dirty="0"/>
              <a:t>ZIMSTATS</a:t>
            </a:r>
          </a:p>
          <a:p>
            <a:r>
              <a:rPr lang="en-ZW" dirty="0"/>
              <a:t>Media Reports</a:t>
            </a:r>
          </a:p>
          <a:p>
            <a:r>
              <a:rPr lang="en-ZW" dirty="0"/>
              <a:t>Civil Society, Business Representatives, Labour Organisations, Research Institutions and Academia (ZEPARU, Universities, Colleges etc)</a:t>
            </a:r>
          </a:p>
          <a:p>
            <a:r>
              <a:rPr lang="en-ZW" dirty="0"/>
              <a:t>International Organisations– Country specific and Global Reports (UN Agencies (Human Development Report), IMF (World Economic Outlook), , World Bank (World Development Report,  Africa Development Bank (Africa Economic Outlook) ( etc).</a:t>
            </a:r>
          </a:p>
          <a:p>
            <a:endParaRPr lang="en-ZW" dirty="0"/>
          </a:p>
          <a:p>
            <a:endParaRPr lang="en-ZW" dirty="0"/>
          </a:p>
        </p:txBody>
      </p:sp>
      <p:sp>
        <p:nvSpPr>
          <p:cNvPr id="4" name="Slide Number Placeholder 3">
            <a:extLst>
              <a:ext uri="{FF2B5EF4-FFF2-40B4-BE49-F238E27FC236}">
                <a16:creationId xmlns:a16="http://schemas.microsoft.com/office/drawing/2014/main" id="{E4FD0E0E-46C4-4D86-AA33-928EB33A6DAB}"/>
              </a:ext>
            </a:extLst>
          </p:cNvPr>
          <p:cNvSpPr>
            <a:spLocks noGrp="1"/>
          </p:cNvSpPr>
          <p:nvPr>
            <p:ph type="sldNum" sz="quarter" idx="12"/>
          </p:nvPr>
        </p:nvSpPr>
        <p:spPr/>
        <p:txBody>
          <a:bodyPr>
            <a:normAutofit/>
          </a:bodyPr>
          <a:lstStyle/>
          <a:p>
            <a:fld id="{BBFBF314-0DF2-4765-BFC4-4C77D0B52822}" type="slidenum">
              <a:rPr lang="en-ZW" smtClean="0"/>
              <a:pPr/>
              <a:t>37</a:t>
            </a:fld>
            <a:endParaRPr lang="en-ZW"/>
          </a:p>
        </p:txBody>
      </p:sp>
    </p:spTree>
    <p:extLst>
      <p:ext uri="{BB962C8B-B14F-4D97-AF65-F5344CB8AC3E}">
        <p14:creationId xmlns:p14="http://schemas.microsoft.com/office/powerpoint/2010/main" val="37567406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6576D-7D51-4243-AF04-F71F38777AB2}"/>
              </a:ext>
            </a:extLst>
          </p:cNvPr>
          <p:cNvSpPr>
            <a:spLocks noGrp="1"/>
          </p:cNvSpPr>
          <p:nvPr>
            <p:ph type="title"/>
          </p:nvPr>
        </p:nvSpPr>
        <p:spPr/>
        <p:txBody>
          <a:bodyPr/>
          <a:lstStyle/>
          <a:p>
            <a:r>
              <a:rPr lang="en-ZW" dirty="0"/>
              <a:t>Conclusion</a:t>
            </a:r>
          </a:p>
        </p:txBody>
      </p:sp>
      <p:sp>
        <p:nvSpPr>
          <p:cNvPr id="3" name="Content Placeholder 2">
            <a:extLst>
              <a:ext uri="{FF2B5EF4-FFF2-40B4-BE49-F238E27FC236}">
                <a16:creationId xmlns:a16="http://schemas.microsoft.com/office/drawing/2014/main" id="{200F2218-9396-4423-A36A-2963A149834E}"/>
              </a:ext>
            </a:extLst>
          </p:cNvPr>
          <p:cNvSpPr>
            <a:spLocks noGrp="1"/>
          </p:cNvSpPr>
          <p:nvPr>
            <p:ph idx="1"/>
          </p:nvPr>
        </p:nvSpPr>
        <p:spPr/>
        <p:txBody>
          <a:bodyPr>
            <a:normAutofit fontScale="92500" lnSpcReduction="10000"/>
          </a:bodyPr>
          <a:lstStyle/>
          <a:p>
            <a:pPr algn="just"/>
            <a:r>
              <a:rPr lang="en-ZW" dirty="0"/>
              <a:t>Parliamentarians must have full knowledge of all the SDGs.</a:t>
            </a:r>
          </a:p>
          <a:p>
            <a:pPr algn="just"/>
            <a:r>
              <a:rPr lang="en-ZW" dirty="0"/>
              <a:t>Closely work together with CSOs in the SDGs area and Women Organisations to achieve gender equality.</a:t>
            </a:r>
          </a:p>
          <a:p>
            <a:pPr algn="just"/>
            <a:r>
              <a:rPr lang="en-ZW" dirty="0"/>
              <a:t>Budget tracking for SDGs throughout the budget cycle.</a:t>
            </a:r>
          </a:p>
          <a:p>
            <a:pPr algn="just"/>
            <a:r>
              <a:rPr lang="en-ZW" dirty="0"/>
              <a:t>Push for reforms and implementation of  policies that encourage transparency, accountability and promote gender equality. </a:t>
            </a:r>
          </a:p>
        </p:txBody>
      </p:sp>
      <p:sp>
        <p:nvSpPr>
          <p:cNvPr id="4" name="Slide Number Placeholder 3">
            <a:extLst>
              <a:ext uri="{FF2B5EF4-FFF2-40B4-BE49-F238E27FC236}">
                <a16:creationId xmlns:a16="http://schemas.microsoft.com/office/drawing/2014/main" id="{CEB7EEB2-DBBA-4A68-A409-4D89DAD7F537}"/>
              </a:ext>
            </a:extLst>
          </p:cNvPr>
          <p:cNvSpPr>
            <a:spLocks noGrp="1"/>
          </p:cNvSpPr>
          <p:nvPr>
            <p:ph type="sldNum" sz="quarter" idx="12"/>
          </p:nvPr>
        </p:nvSpPr>
        <p:spPr/>
        <p:txBody>
          <a:bodyPr/>
          <a:lstStyle/>
          <a:p>
            <a:fld id="{3C77B757-E301-4C73-A4BD-F8E4745BE7AD}" type="slidenum">
              <a:rPr lang="en-ZW" smtClean="0"/>
              <a:pPr/>
              <a:t>38</a:t>
            </a:fld>
            <a:endParaRPr lang="en-ZW"/>
          </a:p>
        </p:txBody>
      </p:sp>
    </p:spTree>
    <p:extLst>
      <p:ext uri="{BB962C8B-B14F-4D97-AF65-F5344CB8AC3E}">
        <p14:creationId xmlns:p14="http://schemas.microsoft.com/office/powerpoint/2010/main" val="29876300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F63F8-EB7A-4737-A5A7-6D0668259B3F}"/>
              </a:ext>
            </a:extLst>
          </p:cNvPr>
          <p:cNvSpPr>
            <a:spLocks noGrp="1"/>
          </p:cNvSpPr>
          <p:nvPr>
            <p:ph type="title"/>
          </p:nvPr>
        </p:nvSpPr>
        <p:spPr/>
        <p:txBody>
          <a:bodyPr>
            <a:normAutofit fontScale="90000"/>
          </a:bodyPr>
          <a:lstStyle/>
          <a:p>
            <a:r>
              <a:rPr lang="en-ZW" dirty="0"/>
              <a:t>Purpose and Functions of the Budget</a:t>
            </a:r>
          </a:p>
        </p:txBody>
      </p:sp>
      <p:sp>
        <p:nvSpPr>
          <p:cNvPr id="3" name="Content Placeholder 2">
            <a:extLst>
              <a:ext uri="{FF2B5EF4-FFF2-40B4-BE49-F238E27FC236}">
                <a16:creationId xmlns:a16="http://schemas.microsoft.com/office/drawing/2014/main" id="{DAF049B2-6DD9-492C-8632-27DDBA828905}"/>
              </a:ext>
            </a:extLst>
          </p:cNvPr>
          <p:cNvSpPr>
            <a:spLocks noGrp="1"/>
          </p:cNvSpPr>
          <p:nvPr>
            <p:ph idx="1"/>
          </p:nvPr>
        </p:nvSpPr>
        <p:spPr/>
        <p:txBody>
          <a:bodyPr>
            <a:normAutofit fontScale="70000" lnSpcReduction="20000"/>
          </a:bodyPr>
          <a:lstStyle/>
          <a:p>
            <a:r>
              <a:rPr lang="en-ZW" dirty="0"/>
              <a:t>Political process - competition among various groups for limited resources (</a:t>
            </a:r>
            <a:r>
              <a:rPr lang="en-ZW" dirty="0">
                <a:latin typeface="Gill Sans MT" panose="020B0502020104020203" pitchFamily="34" charset="0"/>
              </a:rPr>
              <a:t>balancing competing demands for scarce resources).</a:t>
            </a:r>
            <a:endParaRPr lang="en-ZW" dirty="0"/>
          </a:p>
          <a:p>
            <a:r>
              <a:rPr lang="en-ZW" dirty="0"/>
              <a:t>Economic process - resource allocation (priorities and political commitments are translated into expenditures).</a:t>
            </a:r>
          </a:p>
          <a:p>
            <a:r>
              <a:rPr lang="en-ZW" dirty="0"/>
              <a:t>Administrative process - planning, coordinating, control and evaluation.</a:t>
            </a:r>
          </a:p>
          <a:p>
            <a:r>
              <a:rPr lang="en-ZW" dirty="0"/>
              <a:t>Human rights process - allocation of funds in compliance with State obligations towards the full realisation of  constitutional rights.</a:t>
            </a:r>
          </a:p>
          <a:p>
            <a:r>
              <a:rPr lang="en-ZW" dirty="0"/>
              <a:t>Distribution of income and wealth - redress inequalities in income and wealth distribution.</a:t>
            </a:r>
          </a:p>
          <a:p>
            <a:r>
              <a:rPr lang="en-GB" dirty="0"/>
              <a:t>Primary means by which the government influences the economy.</a:t>
            </a:r>
            <a:r>
              <a:rPr lang="en-ZW" dirty="0"/>
              <a:t> (Employment creation, price stability, economic growth, environmental sustainability and external balance etc). </a:t>
            </a:r>
          </a:p>
          <a:p>
            <a:endParaRPr lang="en-ZW" dirty="0"/>
          </a:p>
          <a:p>
            <a:endParaRPr lang="en-ZW" dirty="0"/>
          </a:p>
          <a:p>
            <a:endParaRPr lang="en-ZW" dirty="0"/>
          </a:p>
          <a:p>
            <a:endParaRPr lang="en-ZW" dirty="0"/>
          </a:p>
        </p:txBody>
      </p:sp>
      <p:sp>
        <p:nvSpPr>
          <p:cNvPr id="4" name="Slide Number Placeholder 3">
            <a:extLst>
              <a:ext uri="{FF2B5EF4-FFF2-40B4-BE49-F238E27FC236}">
                <a16:creationId xmlns:a16="http://schemas.microsoft.com/office/drawing/2014/main" id="{B0A6C92B-B396-4A63-BD1D-CE4580556C8A}"/>
              </a:ext>
            </a:extLst>
          </p:cNvPr>
          <p:cNvSpPr>
            <a:spLocks noGrp="1"/>
          </p:cNvSpPr>
          <p:nvPr>
            <p:ph type="sldNum" sz="quarter" idx="12"/>
          </p:nvPr>
        </p:nvSpPr>
        <p:spPr/>
        <p:txBody>
          <a:bodyPr/>
          <a:lstStyle/>
          <a:p>
            <a:fld id="{3C77B757-E301-4C73-A4BD-F8E4745BE7AD}" type="slidenum">
              <a:rPr lang="en-ZW" smtClean="0"/>
              <a:pPr/>
              <a:t>4</a:t>
            </a:fld>
            <a:endParaRPr lang="en-ZW"/>
          </a:p>
        </p:txBody>
      </p:sp>
    </p:spTree>
    <p:extLst>
      <p:ext uri="{BB962C8B-B14F-4D97-AF65-F5344CB8AC3E}">
        <p14:creationId xmlns:p14="http://schemas.microsoft.com/office/powerpoint/2010/main" val="26560507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ZW" dirty="0"/>
              <a:t>Budget</a:t>
            </a:r>
            <a:r>
              <a:rPr lang="en-ZW" dirty="0">
                <a:solidFill>
                  <a:srgbClr val="7B9899"/>
                </a:solidFill>
              </a:rPr>
              <a:t> </a:t>
            </a:r>
            <a:r>
              <a:rPr lang="en-ZW" dirty="0"/>
              <a:t>Cycle</a:t>
            </a:r>
          </a:p>
        </p:txBody>
      </p:sp>
      <p:sp>
        <p:nvSpPr>
          <p:cNvPr id="22531" name="Content Placeholder 2"/>
          <p:cNvSpPr>
            <a:spLocks noGrp="1"/>
          </p:cNvSpPr>
          <p:nvPr>
            <p:ph sz="quarter" idx="1"/>
          </p:nvPr>
        </p:nvSpPr>
        <p:spPr>
          <a:xfrm>
            <a:off x="1369219" y="2002632"/>
            <a:ext cx="6378179" cy="3998119"/>
          </a:xfrm>
        </p:spPr>
        <p:txBody>
          <a:bodyPr/>
          <a:lstStyle/>
          <a:p>
            <a:pPr marL="385763" indent="-385763">
              <a:buNone/>
              <a:defRPr/>
            </a:pPr>
            <a:endParaRPr lang="en-ZW" dirty="0"/>
          </a:p>
          <a:p>
            <a:pPr eaLnBrk="1" hangingPunct="1">
              <a:buFont typeface="Wingdings 2" pitchFamily="18" charset="2"/>
              <a:buNone/>
              <a:defRPr/>
            </a:pPr>
            <a:r>
              <a:rPr lang="en-ZW" dirty="0"/>
              <a:t> </a:t>
            </a:r>
          </a:p>
        </p:txBody>
      </p:sp>
      <p:pic>
        <p:nvPicPr>
          <p:cNvPr id="4" name="Content Placeholder 3" descr="http://internationalbudget.org/wp-content/uploads/2011/01/budget-cycle.jpg"/>
          <p:cNvPicPr>
            <a:picLocks/>
          </p:cNvPicPr>
          <p:nvPr/>
        </p:nvPicPr>
        <p:blipFill>
          <a:blip r:embed="rId3" cstate="print"/>
          <a:srcRect/>
          <a:stretch>
            <a:fillRect/>
          </a:stretch>
        </p:blipFill>
        <p:spPr bwMode="auto">
          <a:xfrm>
            <a:off x="1314450" y="1771650"/>
            <a:ext cx="6686550" cy="4229100"/>
          </a:xfrm>
          <a:prstGeom prst="rect">
            <a:avLst/>
          </a:prstGeom>
          <a:solidFill>
            <a:schemeClr val="accent2">
              <a:lumMod val="20000"/>
              <a:lumOff val="80000"/>
            </a:schemeClr>
          </a:solidFill>
          <a:ln w="9525">
            <a:noFill/>
            <a:miter lim="800000"/>
            <a:headEnd/>
            <a:tailEnd/>
          </a:ln>
        </p:spPr>
      </p:pic>
      <p:sp>
        <p:nvSpPr>
          <p:cNvPr id="2" name="Slide Number Placeholder 1">
            <a:extLst>
              <a:ext uri="{FF2B5EF4-FFF2-40B4-BE49-F238E27FC236}">
                <a16:creationId xmlns:a16="http://schemas.microsoft.com/office/drawing/2014/main" id="{2655C1C3-6AD6-4B0C-BC5F-BC6E54709924}"/>
              </a:ext>
            </a:extLst>
          </p:cNvPr>
          <p:cNvSpPr>
            <a:spLocks noGrp="1"/>
          </p:cNvSpPr>
          <p:nvPr>
            <p:ph type="sldNum" sz="quarter" idx="12"/>
          </p:nvPr>
        </p:nvSpPr>
        <p:spPr/>
        <p:txBody>
          <a:bodyPr/>
          <a:lstStyle/>
          <a:p>
            <a:fld id="{3C77B757-E301-4C73-A4BD-F8E4745BE7AD}" type="slidenum">
              <a:rPr lang="en-ZW" smtClean="0"/>
              <a:pPr/>
              <a:t>5</a:t>
            </a:fld>
            <a:endParaRPr lang="en-ZW"/>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D6376D-1D25-49DD-9204-63E3700ABBB0}"/>
              </a:ext>
            </a:extLst>
          </p:cNvPr>
          <p:cNvSpPr>
            <a:spLocks noGrp="1"/>
          </p:cNvSpPr>
          <p:nvPr>
            <p:ph type="title"/>
          </p:nvPr>
        </p:nvSpPr>
        <p:spPr/>
        <p:txBody>
          <a:bodyPr>
            <a:normAutofit/>
          </a:bodyPr>
          <a:lstStyle/>
          <a:p>
            <a:r>
              <a:rPr lang="en-ZW" dirty="0"/>
              <a:t>Legal Framework</a:t>
            </a:r>
          </a:p>
        </p:txBody>
      </p:sp>
      <p:sp>
        <p:nvSpPr>
          <p:cNvPr id="3" name="Content Placeholder 2">
            <a:extLst>
              <a:ext uri="{FF2B5EF4-FFF2-40B4-BE49-F238E27FC236}">
                <a16:creationId xmlns:a16="http://schemas.microsoft.com/office/drawing/2014/main" id="{B96DC30F-B18C-4F82-B06F-09F367262EC5}"/>
              </a:ext>
            </a:extLst>
          </p:cNvPr>
          <p:cNvSpPr>
            <a:spLocks noGrp="1"/>
          </p:cNvSpPr>
          <p:nvPr>
            <p:ph idx="1"/>
          </p:nvPr>
        </p:nvSpPr>
        <p:spPr/>
        <p:txBody>
          <a:bodyPr>
            <a:normAutofit fontScale="70000" lnSpcReduction="20000"/>
          </a:bodyPr>
          <a:lstStyle/>
          <a:p>
            <a:r>
              <a:rPr lang="en-ZW" dirty="0"/>
              <a:t>Constitution of Zimbabwe (2013) - Chapter 17 &amp; Sections 9, 13,) – </a:t>
            </a:r>
          </a:p>
          <a:p>
            <a:r>
              <a:rPr lang="en-US" dirty="0"/>
              <a:t>Comprehensive framework for  public finance management (timeframes, roles and Principles of public finance management etc.)-</a:t>
            </a:r>
          </a:p>
          <a:p>
            <a:r>
              <a:rPr lang="en-ZW" dirty="0"/>
              <a:t>Public Finance Management Act (Chapter 22:19) (2016) - objective is to secure transparency, accountability and sound management of the revenues, expenditure, assets and liabilities of any entity specified in section.</a:t>
            </a:r>
          </a:p>
          <a:p>
            <a:r>
              <a:rPr lang="en-ZW" dirty="0"/>
              <a:t>Audit Office Act - Deals with audit issues including</a:t>
            </a:r>
          </a:p>
          <a:p>
            <a:r>
              <a:rPr lang="en-GB" dirty="0"/>
              <a:t>Public Debt Management Act (Chapter 22:21) – 2015-  Revenue Authority Act [Chapter 23:11]  (2014)</a:t>
            </a:r>
          </a:p>
          <a:p>
            <a:r>
              <a:rPr lang="en-GB" dirty="0"/>
              <a:t>Public Procurement and Disposal of Public Assets Act [Chapter 22:23]- (2017) </a:t>
            </a:r>
          </a:p>
          <a:p>
            <a:endParaRPr lang="en-ZW" altLang="en-US" dirty="0"/>
          </a:p>
          <a:p>
            <a:endParaRPr lang="en-ZW" dirty="0"/>
          </a:p>
        </p:txBody>
      </p:sp>
      <p:sp>
        <p:nvSpPr>
          <p:cNvPr id="4" name="Slide Number Placeholder 3">
            <a:extLst>
              <a:ext uri="{FF2B5EF4-FFF2-40B4-BE49-F238E27FC236}">
                <a16:creationId xmlns:a16="http://schemas.microsoft.com/office/drawing/2014/main" id="{0C6C02FD-D197-416A-BF2C-855981F86220}"/>
              </a:ext>
            </a:extLst>
          </p:cNvPr>
          <p:cNvSpPr>
            <a:spLocks noGrp="1"/>
          </p:cNvSpPr>
          <p:nvPr>
            <p:ph type="sldNum" sz="quarter" idx="12"/>
          </p:nvPr>
        </p:nvSpPr>
        <p:spPr/>
        <p:txBody>
          <a:bodyPr/>
          <a:lstStyle/>
          <a:p>
            <a:fld id="{3C77B757-E301-4C73-A4BD-F8E4745BE7AD}" type="slidenum">
              <a:rPr lang="en-ZW" smtClean="0"/>
              <a:pPr/>
              <a:t>6</a:t>
            </a:fld>
            <a:endParaRPr lang="en-ZW"/>
          </a:p>
        </p:txBody>
      </p:sp>
    </p:spTree>
    <p:extLst>
      <p:ext uri="{BB962C8B-B14F-4D97-AF65-F5344CB8AC3E}">
        <p14:creationId xmlns:p14="http://schemas.microsoft.com/office/powerpoint/2010/main" val="5121980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A344AE9-8D88-480A-8D75-514544A06BF2}"/>
              </a:ext>
            </a:extLst>
          </p:cNvPr>
          <p:cNvSpPr>
            <a:spLocks noGrp="1"/>
          </p:cNvSpPr>
          <p:nvPr>
            <p:ph type="title"/>
          </p:nvPr>
        </p:nvSpPr>
        <p:spPr/>
        <p:txBody>
          <a:bodyPr>
            <a:normAutofit fontScale="90000"/>
          </a:bodyPr>
          <a:lstStyle/>
          <a:p>
            <a:r>
              <a:rPr lang="en-ZW" altLang="en-US" dirty="0">
                <a:solidFill>
                  <a:srgbClr val="FF0000"/>
                </a:solidFill>
              </a:rPr>
              <a:t>Section 298 of the Constitution - Principles of National Budget </a:t>
            </a:r>
          </a:p>
        </p:txBody>
      </p:sp>
      <p:sp>
        <p:nvSpPr>
          <p:cNvPr id="9219" name="Content Placeholder 2">
            <a:extLst>
              <a:ext uri="{FF2B5EF4-FFF2-40B4-BE49-F238E27FC236}">
                <a16:creationId xmlns:a16="http://schemas.microsoft.com/office/drawing/2014/main" id="{394AF689-1FAA-410F-8D66-97DBF7C8E79B}"/>
              </a:ext>
            </a:extLst>
          </p:cNvPr>
          <p:cNvSpPr>
            <a:spLocks noGrp="1"/>
          </p:cNvSpPr>
          <p:nvPr>
            <p:ph idx="1"/>
          </p:nvPr>
        </p:nvSpPr>
        <p:spPr/>
        <p:txBody>
          <a:bodyPr>
            <a:normAutofit fontScale="77500" lnSpcReduction="20000"/>
          </a:bodyPr>
          <a:lstStyle/>
          <a:p>
            <a:pPr eaLnBrk="1" hangingPunct="1"/>
            <a:r>
              <a:rPr lang="en-ZW" altLang="en-US" dirty="0"/>
              <a:t>There must be transparency and accountability </a:t>
            </a:r>
          </a:p>
          <a:p>
            <a:pPr eaLnBrk="1" hangingPunct="1"/>
            <a:r>
              <a:rPr lang="en-ZW" altLang="en-US" dirty="0"/>
              <a:t>National revenue must be shared equitably between central government , provincial and local authorities</a:t>
            </a:r>
          </a:p>
          <a:p>
            <a:pPr eaLnBrk="1" hangingPunct="1"/>
            <a:r>
              <a:rPr lang="en-ZW" altLang="en-US" dirty="0"/>
              <a:t>Expenditure must be directed to the development of Zimbabwe </a:t>
            </a:r>
          </a:p>
          <a:p>
            <a:r>
              <a:rPr lang="en-GB" altLang="en-US" dirty="0"/>
              <a:t>Public funds must be expended transparently, prudently, economically and effectively</a:t>
            </a:r>
          </a:p>
          <a:p>
            <a:r>
              <a:rPr lang="en-GB" altLang="en-US" dirty="0"/>
              <a:t>Financial management must be responsible, and fiscal reporting must be clear; and </a:t>
            </a:r>
          </a:p>
          <a:p>
            <a:r>
              <a:rPr lang="en-GB" altLang="en-US" dirty="0"/>
              <a:t> Public borrowing and all transactions involving the national debt must be carried out transparently and in the best interests of Zimbabwe. </a:t>
            </a:r>
          </a:p>
          <a:p>
            <a:endParaRPr lang="en-ZW" altLang="en-US" dirty="0"/>
          </a:p>
        </p:txBody>
      </p:sp>
      <p:sp>
        <p:nvSpPr>
          <p:cNvPr id="2" name="Slide Number Placeholder 1">
            <a:extLst>
              <a:ext uri="{FF2B5EF4-FFF2-40B4-BE49-F238E27FC236}">
                <a16:creationId xmlns:a16="http://schemas.microsoft.com/office/drawing/2014/main" id="{31446881-CE30-4CB1-B0A6-B400E8993974}"/>
              </a:ext>
            </a:extLst>
          </p:cNvPr>
          <p:cNvSpPr>
            <a:spLocks noGrp="1"/>
          </p:cNvSpPr>
          <p:nvPr>
            <p:ph type="sldNum" sz="quarter" idx="12"/>
          </p:nvPr>
        </p:nvSpPr>
        <p:spPr/>
        <p:txBody>
          <a:bodyPr/>
          <a:lstStyle/>
          <a:p>
            <a:fld id="{3C77B757-E301-4C73-A4BD-F8E4745BE7AD}" type="slidenum">
              <a:rPr lang="en-ZW" smtClean="0"/>
              <a:pPr/>
              <a:t>7</a:t>
            </a:fld>
            <a:endParaRPr lang="en-ZW"/>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B2E4-E1FD-4606-AB99-614B180C0AF5}"/>
              </a:ext>
            </a:extLst>
          </p:cNvPr>
          <p:cNvSpPr>
            <a:spLocks noGrp="1"/>
          </p:cNvSpPr>
          <p:nvPr>
            <p:ph type="title"/>
          </p:nvPr>
        </p:nvSpPr>
        <p:spPr/>
        <p:txBody>
          <a:bodyPr/>
          <a:lstStyle/>
          <a:p>
            <a:r>
              <a:rPr lang="en-ZW" dirty="0"/>
              <a:t>Policy Framework</a:t>
            </a:r>
          </a:p>
        </p:txBody>
      </p:sp>
      <p:sp>
        <p:nvSpPr>
          <p:cNvPr id="3" name="Content Placeholder 2">
            <a:extLst>
              <a:ext uri="{FF2B5EF4-FFF2-40B4-BE49-F238E27FC236}">
                <a16:creationId xmlns:a16="http://schemas.microsoft.com/office/drawing/2014/main" id="{A13605AB-DE73-4769-B92B-9C971D2E2B11}"/>
              </a:ext>
            </a:extLst>
          </p:cNvPr>
          <p:cNvSpPr>
            <a:spLocks noGrp="1"/>
          </p:cNvSpPr>
          <p:nvPr>
            <p:ph idx="1"/>
          </p:nvPr>
        </p:nvSpPr>
        <p:spPr/>
        <p:txBody>
          <a:bodyPr>
            <a:normAutofit fontScale="77500" lnSpcReduction="20000"/>
          </a:bodyPr>
          <a:lstStyle/>
          <a:p>
            <a:r>
              <a:rPr lang="en-ZW" dirty="0"/>
              <a:t>Vision  2030 - Empowered Upper Middle Income Society by 2030 </a:t>
            </a:r>
          </a:p>
          <a:p>
            <a:r>
              <a:rPr lang="en-ZW" dirty="0"/>
              <a:t>Sustainable Development Goals and the AU Agenda 2063</a:t>
            </a:r>
          </a:p>
          <a:p>
            <a:r>
              <a:rPr lang="en-ZW" dirty="0"/>
              <a:t>Transitional Stabilisation Plan - Policy implementation programme for Vision 2030;</a:t>
            </a:r>
          </a:p>
          <a:p>
            <a:r>
              <a:rPr lang="en-ZW" dirty="0"/>
              <a:t>Budget Strategy Paper – Policy and Priorities for the coming year</a:t>
            </a:r>
          </a:p>
          <a:p>
            <a:r>
              <a:rPr lang="en-ZW" dirty="0"/>
              <a:t>Ministry and Departments Strategic Plan</a:t>
            </a:r>
          </a:p>
          <a:p>
            <a:r>
              <a:rPr lang="en-ZW" dirty="0"/>
              <a:t>Sectoral Policies – National Gender Policy, Health Policy, Agricultural Policy etc</a:t>
            </a:r>
          </a:p>
          <a:p>
            <a:r>
              <a:rPr lang="en-GB" dirty="0"/>
              <a:t>Poverty Reduction Strategy Papers (PRSPs)</a:t>
            </a:r>
            <a:endParaRPr lang="en-ZW" dirty="0"/>
          </a:p>
          <a:p>
            <a:r>
              <a:rPr lang="en-ZW" dirty="0"/>
              <a:t>Public Consultations?</a:t>
            </a:r>
          </a:p>
          <a:p>
            <a:endParaRPr lang="en-ZW" dirty="0"/>
          </a:p>
          <a:p>
            <a:endParaRPr lang="en-ZW" dirty="0"/>
          </a:p>
          <a:p>
            <a:endParaRPr lang="en-ZW" dirty="0"/>
          </a:p>
          <a:p>
            <a:endParaRPr lang="en-ZW" dirty="0"/>
          </a:p>
          <a:p>
            <a:endParaRPr lang="en-ZW" dirty="0"/>
          </a:p>
          <a:p>
            <a:endParaRPr lang="en-ZW" dirty="0"/>
          </a:p>
        </p:txBody>
      </p:sp>
      <p:sp>
        <p:nvSpPr>
          <p:cNvPr id="4" name="Slide Number Placeholder 3">
            <a:extLst>
              <a:ext uri="{FF2B5EF4-FFF2-40B4-BE49-F238E27FC236}">
                <a16:creationId xmlns:a16="http://schemas.microsoft.com/office/drawing/2014/main" id="{A3CC16C4-0BDB-462D-8DC5-5F77024F7559}"/>
              </a:ext>
            </a:extLst>
          </p:cNvPr>
          <p:cNvSpPr>
            <a:spLocks noGrp="1"/>
          </p:cNvSpPr>
          <p:nvPr>
            <p:ph type="sldNum" sz="quarter" idx="12"/>
          </p:nvPr>
        </p:nvSpPr>
        <p:spPr/>
        <p:txBody>
          <a:bodyPr/>
          <a:lstStyle/>
          <a:p>
            <a:fld id="{9800CD10-A2CF-4BD9-803C-A0B173A2BB23}" type="slidenum">
              <a:rPr lang="en-ZW" smtClean="0"/>
              <a:pPr/>
              <a:t>8</a:t>
            </a:fld>
            <a:endParaRPr lang="en-ZW"/>
          </a:p>
        </p:txBody>
      </p:sp>
    </p:spTree>
    <p:extLst>
      <p:ext uri="{BB962C8B-B14F-4D97-AF65-F5344CB8AC3E}">
        <p14:creationId xmlns:p14="http://schemas.microsoft.com/office/powerpoint/2010/main" val="1063345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86DCE-73F7-419D-B0A7-0DCA96E5A9AB}"/>
              </a:ext>
            </a:extLst>
          </p:cNvPr>
          <p:cNvSpPr>
            <a:spLocks noGrp="1"/>
          </p:cNvSpPr>
          <p:nvPr>
            <p:ph type="title"/>
          </p:nvPr>
        </p:nvSpPr>
        <p:spPr/>
        <p:txBody>
          <a:bodyPr/>
          <a:lstStyle/>
          <a:p>
            <a:r>
              <a:rPr lang="en-ZW" dirty="0"/>
              <a:t>Budget and SDGs</a:t>
            </a:r>
          </a:p>
        </p:txBody>
      </p:sp>
      <p:sp>
        <p:nvSpPr>
          <p:cNvPr id="3" name="Content Placeholder 2">
            <a:extLst>
              <a:ext uri="{FF2B5EF4-FFF2-40B4-BE49-F238E27FC236}">
                <a16:creationId xmlns:a16="http://schemas.microsoft.com/office/drawing/2014/main" id="{44B4686B-CC48-44C9-8AEC-3EEE88BB64A7}"/>
              </a:ext>
            </a:extLst>
          </p:cNvPr>
          <p:cNvSpPr>
            <a:spLocks noGrp="1"/>
          </p:cNvSpPr>
          <p:nvPr>
            <p:ph idx="1"/>
          </p:nvPr>
        </p:nvSpPr>
        <p:spPr/>
        <p:txBody>
          <a:bodyPr>
            <a:normAutofit fontScale="70000" lnSpcReduction="20000"/>
          </a:bodyPr>
          <a:lstStyle/>
          <a:p>
            <a:r>
              <a:rPr lang="en-ZW" dirty="0"/>
              <a:t>Budget important for the achievement of most goals. </a:t>
            </a:r>
            <a:endParaRPr lang="en-GB" dirty="0"/>
          </a:p>
          <a:p>
            <a:r>
              <a:rPr lang="en-GB" dirty="0"/>
              <a:t>Budgets provide a concrete measure of real commitment to the goals, while information on governments’ actual spending shows whether governments have followed through on the planned budget expenditure (IBP 2017). </a:t>
            </a:r>
          </a:p>
          <a:p>
            <a:r>
              <a:rPr lang="en-GB" dirty="0"/>
              <a:t>Parliaments, audit institutions, and citizens therefore can use budget information to monitor what their governments are doing to achieve the SDGs, and hold them accountable for results.</a:t>
            </a:r>
            <a:endParaRPr lang="en-ZW" dirty="0"/>
          </a:p>
          <a:p>
            <a:r>
              <a:rPr lang="en-ZW" dirty="0"/>
              <a:t>Transparency is important for Accountability (SDG Target 16.6)</a:t>
            </a:r>
          </a:p>
          <a:p>
            <a:r>
              <a:rPr lang="en-GB" dirty="0"/>
              <a:t>Participatory and gender responsive budgeting, social audits and public hearings are important tools for enhancing transparency and accountability (UN Women 2018)</a:t>
            </a:r>
          </a:p>
        </p:txBody>
      </p:sp>
      <p:sp>
        <p:nvSpPr>
          <p:cNvPr id="4" name="Slide Number Placeholder 3">
            <a:extLst>
              <a:ext uri="{FF2B5EF4-FFF2-40B4-BE49-F238E27FC236}">
                <a16:creationId xmlns:a16="http://schemas.microsoft.com/office/drawing/2014/main" id="{070BED7A-7997-4244-A2E4-1B161A6F0CF0}"/>
              </a:ext>
            </a:extLst>
          </p:cNvPr>
          <p:cNvSpPr>
            <a:spLocks noGrp="1"/>
          </p:cNvSpPr>
          <p:nvPr>
            <p:ph type="sldNum" sz="quarter" idx="12"/>
          </p:nvPr>
        </p:nvSpPr>
        <p:spPr/>
        <p:txBody>
          <a:bodyPr/>
          <a:lstStyle/>
          <a:p>
            <a:fld id="{9800CD10-A2CF-4BD9-803C-A0B173A2BB23}" type="slidenum">
              <a:rPr lang="en-ZW" smtClean="0"/>
              <a:pPr/>
              <a:t>9</a:t>
            </a:fld>
            <a:endParaRPr lang="en-ZW"/>
          </a:p>
        </p:txBody>
      </p:sp>
    </p:spTree>
    <p:extLst>
      <p:ext uri="{BB962C8B-B14F-4D97-AF65-F5344CB8AC3E}">
        <p14:creationId xmlns:p14="http://schemas.microsoft.com/office/powerpoint/2010/main" val="5960578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1893</TotalTime>
  <Words>3081</Words>
  <Application>Microsoft Office PowerPoint</Application>
  <PresentationFormat>On-screen Show (4:3)</PresentationFormat>
  <Paragraphs>316</Paragraphs>
  <Slides>38</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38</vt:i4>
      </vt:variant>
    </vt:vector>
  </HeadingPairs>
  <TitlesOfParts>
    <vt:vector size="47" baseType="lpstr">
      <vt:lpstr>Arial</vt:lpstr>
      <vt:lpstr>Arial Black</vt:lpstr>
      <vt:lpstr>Calibri</vt:lpstr>
      <vt:lpstr>Gill Sans MT</vt:lpstr>
      <vt:lpstr>Times New Roman</vt:lpstr>
      <vt:lpstr>Verdana</vt:lpstr>
      <vt:lpstr>Wingdings</vt:lpstr>
      <vt:lpstr>Wingdings 2</vt:lpstr>
      <vt:lpstr>Solstice</vt:lpstr>
      <vt:lpstr>Gender Budget Tracking for SDGs</vt:lpstr>
      <vt:lpstr>Presentation Outline</vt:lpstr>
      <vt:lpstr>What is a Budget?</vt:lpstr>
      <vt:lpstr>Purpose and Functions of the Budget</vt:lpstr>
      <vt:lpstr>Budget Cycle</vt:lpstr>
      <vt:lpstr>Legal Framework</vt:lpstr>
      <vt:lpstr>Section 298 of the Constitution - Principles of National Budget </vt:lpstr>
      <vt:lpstr>Policy Framework</vt:lpstr>
      <vt:lpstr>Budget and SDGs</vt:lpstr>
      <vt:lpstr>Budget Tracking</vt:lpstr>
      <vt:lpstr>Gender Responsive Budgeting</vt:lpstr>
      <vt:lpstr>Gender Budgeting contd</vt:lpstr>
      <vt:lpstr>Benefits of Gender Budgeting</vt:lpstr>
      <vt:lpstr>Gender Equality and Equity</vt:lpstr>
      <vt:lpstr>Gender Budget Analysis Steps</vt:lpstr>
      <vt:lpstr>Gender Budget Expenditure Categories</vt:lpstr>
      <vt:lpstr>Enabling factors for gender budgeting - Legal</vt:lpstr>
      <vt:lpstr>Enabling factors for gender budgeting - Policy</vt:lpstr>
      <vt:lpstr>Quarterly Budget Performance Reporting Guidelines</vt:lpstr>
      <vt:lpstr>PowerPoint Presentation</vt:lpstr>
      <vt:lpstr>Strategic Planning and Resource Allocation</vt:lpstr>
      <vt:lpstr>Gender Equality</vt:lpstr>
      <vt:lpstr>Maternal Health</vt:lpstr>
      <vt:lpstr>Clean water and Sanitation</vt:lpstr>
      <vt:lpstr>Affordable and Clean Energy</vt:lpstr>
      <vt:lpstr>Strategic Planning</vt:lpstr>
      <vt:lpstr>Resource Allocation </vt:lpstr>
      <vt:lpstr>Resources Allocation</vt:lpstr>
      <vt:lpstr>Expenditure Management</vt:lpstr>
      <vt:lpstr>Expenditure Management</vt:lpstr>
      <vt:lpstr>Performance Management</vt:lpstr>
      <vt:lpstr>Performance Management  Indicators</vt:lpstr>
      <vt:lpstr>Performance Management contd</vt:lpstr>
      <vt:lpstr>Post-budget Audit</vt:lpstr>
      <vt:lpstr>Budget Audit Activities </vt:lpstr>
      <vt:lpstr>Evidence Gathering and Documents</vt:lpstr>
      <vt:lpstr>Evidence Gathering and Documents contd</vt:lpstr>
      <vt:lpstr>Conclusion</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Artwell</dc:creator>
  <cp:lastModifiedBy>Mufadzi Mtombeni</cp:lastModifiedBy>
  <cp:revision>59</cp:revision>
  <dcterms:created xsi:type="dcterms:W3CDTF">2019-06-26T11:10:55Z</dcterms:created>
  <dcterms:modified xsi:type="dcterms:W3CDTF">2019-06-28T10:07:23Z</dcterms:modified>
</cp:coreProperties>
</file>