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2" r:id="rId3"/>
    <p:sldId id="292" r:id="rId4"/>
    <p:sldId id="298" r:id="rId5"/>
    <p:sldId id="284" r:id="rId6"/>
    <p:sldId id="285" r:id="rId7"/>
    <p:sldId id="293" r:id="rId8"/>
    <p:sldId id="295" r:id="rId9"/>
    <p:sldId id="296" r:id="rId10"/>
    <p:sldId id="304" r:id="rId11"/>
    <p:sldId id="307" r:id="rId12"/>
    <p:sldId id="305" r:id="rId13"/>
    <p:sldId id="306" r:id="rId14"/>
    <p:sldId id="272"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34" autoAdjust="0"/>
    <p:restoredTop sz="94624" autoAdjust="0"/>
  </p:normalViewPr>
  <p:slideViewPr>
    <p:cSldViewPr>
      <p:cViewPr varScale="1">
        <p:scale>
          <a:sx n="69" d="100"/>
          <a:sy n="69" d="100"/>
        </p:scale>
        <p:origin x="-1410"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3F4BD7-D8F3-4FB6-A193-AA058F1C05A9}" type="doc">
      <dgm:prSet loTypeId="urn:microsoft.com/office/officeart/2011/layout/HexagonRadial" loCatId="cycle" qsTypeId="urn:microsoft.com/office/officeart/2005/8/quickstyle/simple4" qsCatId="simple" csTypeId="urn:microsoft.com/office/officeart/2005/8/colors/colorful5" csCatId="colorful" phldr="1"/>
      <dgm:spPr/>
      <dgm:t>
        <a:bodyPr/>
        <a:lstStyle/>
        <a:p>
          <a:endParaRPr lang="en-US"/>
        </a:p>
      </dgm:t>
    </dgm:pt>
    <dgm:pt modelId="{6492E5D3-2AE5-430E-8BF7-0CEDE564CC69}">
      <dgm:prSet phldrT="[Text]" custT="1"/>
      <dgm:spPr>
        <a:xfrm>
          <a:off x="3186674" y="1460075"/>
          <a:ext cx="1855819" cy="1605359"/>
        </a:xfrm>
        <a:gradFill rotWithShape="0">
          <a:gsLst>
            <a:gs pos="0">
              <a:srgbClr val="8064A2">
                <a:hueOff val="0"/>
                <a:satOff val="0"/>
                <a:lumOff val="0"/>
                <a:alphaOff val="0"/>
                <a:shade val="51000"/>
                <a:satMod val="130000"/>
              </a:srgbClr>
            </a:gs>
            <a:gs pos="80000">
              <a:srgbClr val="8064A2">
                <a:hueOff val="0"/>
                <a:satOff val="0"/>
                <a:lumOff val="0"/>
                <a:alphaOff val="0"/>
                <a:shade val="93000"/>
                <a:satMod val="130000"/>
              </a:srgbClr>
            </a:gs>
            <a:gs pos="100000">
              <a:srgbClr val="8064A2">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dgm:spPr>
      <dgm:t>
        <a:bodyPr/>
        <a:lstStyle/>
        <a:p>
          <a:r>
            <a:rPr lang="en-US" sz="1400" b="1" dirty="0" smtClean="0">
              <a:solidFill>
                <a:sysClr val="windowText" lastClr="000000"/>
              </a:solidFill>
              <a:latin typeface="Calibri"/>
              <a:ea typeface="+mn-ea"/>
              <a:cs typeface="+mn-cs"/>
            </a:rPr>
            <a:t>Sustainable</a:t>
          </a:r>
        </a:p>
        <a:p>
          <a:r>
            <a:rPr lang="en-US" sz="1400" b="1" dirty="0" smtClean="0">
              <a:solidFill>
                <a:sysClr val="windowText" lastClr="000000"/>
              </a:solidFill>
              <a:latin typeface="Calibri"/>
              <a:ea typeface="+mn-ea"/>
              <a:cs typeface="+mn-cs"/>
            </a:rPr>
            <a:t>Development</a:t>
          </a:r>
        </a:p>
        <a:p>
          <a:r>
            <a:rPr lang="en-US" sz="1400" b="1" dirty="0" smtClean="0">
              <a:solidFill>
                <a:sysClr val="windowText" lastClr="000000"/>
              </a:solidFill>
              <a:latin typeface="Calibri"/>
              <a:ea typeface="+mn-ea"/>
              <a:cs typeface="+mn-cs"/>
            </a:rPr>
            <a:t>Goals</a:t>
          </a:r>
          <a:endParaRPr lang="en-US" sz="1400" b="1" dirty="0">
            <a:solidFill>
              <a:sysClr val="windowText" lastClr="000000"/>
            </a:solidFill>
            <a:latin typeface="Calibri"/>
            <a:ea typeface="+mn-ea"/>
            <a:cs typeface="+mn-cs"/>
          </a:endParaRPr>
        </a:p>
      </dgm:t>
    </dgm:pt>
    <dgm:pt modelId="{DA4A439B-6F26-425F-97A5-7FB04E27B6AC}" type="parTrans" cxnId="{F5462DE2-4342-476F-B25E-46B3BD25FE42}">
      <dgm:prSet/>
      <dgm:spPr/>
      <dgm:t>
        <a:bodyPr/>
        <a:lstStyle/>
        <a:p>
          <a:endParaRPr lang="en-US"/>
        </a:p>
      </dgm:t>
    </dgm:pt>
    <dgm:pt modelId="{853143D3-FC2F-4D73-9950-41D1BF4912F3}" type="sibTrans" cxnId="{F5462DE2-4342-476F-B25E-46B3BD25FE42}">
      <dgm:prSet/>
      <dgm:spPr/>
      <dgm:t>
        <a:bodyPr/>
        <a:lstStyle/>
        <a:p>
          <a:endParaRPr lang="en-US"/>
        </a:p>
      </dgm:t>
    </dgm:pt>
    <dgm:pt modelId="{8FCD283F-6249-459F-826A-A2755C8A9C92}">
      <dgm:prSet phldrT="[Text]" custT="1"/>
      <dgm:spPr>
        <a:xfrm>
          <a:off x="3357622" y="0"/>
          <a:ext cx="1520831" cy="1315697"/>
        </a:xfrm>
        <a:gradFill rotWithShape="0">
          <a:gsLst>
            <a:gs pos="0">
              <a:srgbClr val="4BACC6">
                <a:hueOff val="0"/>
                <a:satOff val="0"/>
                <a:lumOff val="0"/>
                <a:alphaOff val="0"/>
                <a:shade val="51000"/>
                <a:satMod val="130000"/>
              </a:srgbClr>
            </a:gs>
            <a:gs pos="80000">
              <a:srgbClr val="4BACC6">
                <a:hueOff val="0"/>
                <a:satOff val="0"/>
                <a:lumOff val="0"/>
                <a:alphaOff val="0"/>
                <a:shade val="93000"/>
                <a:satMod val="130000"/>
              </a:srgbClr>
            </a:gs>
            <a:gs pos="100000">
              <a:srgbClr val="4BACC6">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dgm:spPr>
      <dgm:t>
        <a:bodyPr/>
        <a:lstStyle/>
        <a:p>
          <a:r>
            <a:rPr lang="en-US" sz="1100" b="1" dirty="0" smtClean="0">
              <a:solidFill>
                <a:sysClr val="windowText" lastClr="000000"/>
              </a:solidFill>
              <a:latin typeface="Calibri"/>
              <a:ea typeface="+mn-ea"/>
              <a:cs typeface="+mn-cs"/>
            </a:rPr>
            <a:t>Dignity:</a:t>
          </a:r>
        </a:p>
        <a:p>
          <a:r>
            <a:rPr lang="en-US" sz="1100" dirty="0" smtClean="0">
              <a:solidFill>
                <a:sysClr val="window" lastClr="FFFFFF"/>
              </a:solidFill>
              <a:latin typeface="Calibri"/>
              <a:ea typeface="+mn-ea"/>
              <a:cs typeface="+mn-cs"/>
            </a:rPr>
            <a:t>to end poverty</a:t>
          </a:r>
        </a:p>
        <a:p>
          <a:r>
            <a:rPr lang="en-US" sz="1100" dirty="0" smtClean="0">
              <a:solidFill>
                <a:sysClr val="window" lastClr="FFFFFF"/>
              </a:solidFill>
              <a:latin typeface="Calibri"/>
              <a:ea typeface="+mn-ea"/>
              <a:cs typeface="+mn-cs"/>
            </a:rPr>
            <a:t>and fight</a:t>
          </a:r>
        </a:p>
        <a:p>
          <a:r>
            <a:rPr lang="en-US" sz="1100" dirty="0" smtClean="0">
              <a:solidFill>
                <a:sysClr val="window" lastClr="FFFFFF"/>
              </a:solidFill>
              <a:latin typeface="Calibri"/>
              <a:ea typeface="+mn-ea"/>
              <a:cs typeface="+mn-cs"/>
            </a:rPr>
            <a:t>inequalities</a:t>
          </a:r>
          <a:endParaRPr lang="en-US" sz="1100" dirty="0">
            <a:solidFill>
              <a:sysClr val="window" lastClr="FFFFFF"/>
            </a:solidFill>
            <a:latin typeface="Calibri"/>
            <a:ea typeface="+mn-ea"/>
            <a:cs typeface="+mn-cs"/>
          </a:endParaRPr>
        </a:p>
      </dgm:t>
    </dgm:pt>
    <dgm:pt modelId="{7436D939-F8F7-480B-8658-A76A25602C09}" type="parTrans" cxnId="{A191D1A1-067B-4483-A5A5-CE61F3C2B94E}">
      <dgm:prSet/>
      <dgm:spPr/>
      <dgm:t>
        <a:bodyPr/>
        <a:lstStyle/>
        <a:p>
          <a:endParaRPr lang="en-US"/>
        </a:p>
      </dgm:t>
    </dgm:pt>
    <dgm:pt modelId="{4C08CBF9-9B87-4903-89DE-345A89B1C5A1}" type="sibTrans" cxnId="{A191D1A1-067B-4483-A5A5-CE61F3C2B94E}">
      <dgm:prSet/>
      <dgm:spPr/>
      <dgm:t>
        <a:bodyPr/>
        <a:lstStyle/>
        <a:p>
          <a:endParaRPr lang="en-US"/>
        </a:p>
      </dgm:t>
    </dgm:pt>
    <dgm:pt modelId="{11552617-4F8C-4C65-9877-84EA15D10EB3}">
      <dgm:prSet phldrT="[Text]" custT="1"/>
      <dgm:spPr>
        <a:xfrm>
          <a:off x="4752400" y="809242"/>
          <a:ext cx="1520831" cy="1315697"/>
        </a:xfrm>
        <a:gradFill rotWithShape="0">
          <a:gsLst>
            <a:gs pos="0">
              <a:srgbClr val="4BACC6">
                <a:hueOff val="-1986775"/>
                <a:satOff val="7962"/>
                <a:lumOff val="1726"/>
                <a:alphaOff val="0"/>
                <a:shade val="51000"/>
                <a:satMod val="130000"/>
              </a:srgbClr>
            </a:gs>
            <a:gs pos="80000">
              <a:srgbClr val="4BACC6">
                <a:hueOff val="-1986775"/>
                <a:satOff val="7962"/>
                <a:lumOff val="1726"/>
                <a:alphaOff val="0"/>
                <a:shade val="93000"/>
                <a:satMod val="130000"/>
              </a:srgbClr>
            </a:gs>
            <a:gs pos="100000">
              <a:srgbClr val="4BACC6">
                <a:hueOff val="-1986775"/>
                <a:satOff val="7962"/>
                <a:lumOff val="1726"/>
                <a:alphaOff val="0"/>
                <a:shade val="94000"/>
                <a:satMod val="135000"/>
              </a:srgbClr>
            </a:gs>
          </a:gsLst>
          <a:lin ang="16200000" scaled="0"/>
        </a:gradFill>
        <a:ln>
          <a:noFill/>
        </a:ln>
        <a:effectLst>
          <a:outerShdw blurRad="40000" dist="23000" dir="5400000" rotWithShape="0">
            <a:srgbClr val="000000">
              <a:alpha val="35000"/>
            </a:srgbClr>
          </a:outerShdw>
        </a:effectLst>
      </dgm:spPr>
      <dgm:t>
        <a:bodyPr/>
        <a:lstStyle/>
        <a:p>
          <a:r>
            <a:rPr lang="en-US" sz="1100" b="1" dirty="0" smtClean="0">
              <a:solidFill>
                <a:sysClr val="windowText" lastClr="000000"/>
              </a:solidFill>
              <a:latin typeface="Calibri"/>
              <a:ea typeface="+mn-ea"/>
              <a:cs typeface="+mn-cs"/>
            </a:rPr>
            <a:t>Prosperity:</a:t>
          </a:r>
        </a:p>
        <a:p>
          <a:r>
            <a:rPr lang="en-US" sz="1100" dirty="0" smtClean="0">
              <a:solidFill>
                <a:sysClr val="window" lastClr="FFFFFF"/>
              </a:solidFill>
              <a:latin typeface="Calibri"/>
              <a:ea typeface="+mn-ea"/>
              <a:cs typeface="+mn-cs"/>
            </a:rPr>
            <a:t>to grow a strong,</a:t>
          </a:r>
        </a:p>
        <a:p>
          <a:r>
            <a:rPr lang="en-US" sz="1100" dirty="0" smtClean="0">
              <a:solidFill>
                <a:sysClr val="window" lastClr="FFFFFF"/>
              </a:solidFill>
              <a:latin typeface="Calibri"/>
              <a:ea typeface="+mn-ea"/>
              <a:cs typeface="+mn-cs"/>
            </a:rPr>
            <a:t>inclusive and</a:t>
          </a:r>
        </a:p>
        <a:p>
          <a:r>
            <a:rPr lang="en-US" sz="1100" dirty="0" smtClean="0">
              <a:solidFill>
                <a:sysClr val="window" lastClr="FFFFFF"/>
              </a:solidFill>
              <a:latin typeface="Calibri"/>
              <a:ea typeface="+mn-ea"/>
              <a:cs typeface="+mn-cs"/>
            </a:rPr>
            <a:t>transformative</a:t>
          </a:r>
        </a:p>
        <a:p>
          <a:r>
            <a:rPr lang="en-US" sz="1100" dirty="0" smtClean="0">
              <a:solidFill>
                <a:sysClr val="window" lastClr="FFFFFF"/>
              </a:solidFill>
              <a:latin typeface="Calibri"/>
              <a:ea typeface="+mn-ea"/>
              <a:cs typeface="+mn-cs"/>
            </a:rPr>
            <a:t>economy</a:t>
          </a:r>
          <a:endParaRPr lang="en-US" sz="1100" dirty="0">
            <a:solidFill>
              <a:sysClr val="window" lastClr="FFFFFF"/>
            </a:solidFill>
            <a:latin typeface="Calibri"/>
            <a:ea typeface="+mn-ea"/>
            <a:cs typeface="+mn-cs"/>
          </a:endParaRPr>
        </a:p>
      </dgm:t>
    </dgm:pt>
    <dgm:pt modelId="{301F59B4-D218-4429-94D4-3EC44815EF38}" type="parTrans" cxnId="{99E697C1-3298-4CE5-9B0B-3F28681BE7A9}">
      <dgm:prSet/>
      <dgm:spPr/>
      <dgm:t>
        <a:bodyPr/>
        <a:lstStyle/>
        <a:p>
          <a:endParaRPr lang="en-US"/>
        </a:p>
      </dgm:t>
    </dgm:pt>
    <dgm:pt modelId="{866D3E41-534B-449C-BA3A-026F625044B9}" type="sibTrans" cxnId="{99E697C1-3298-4CE5-9B0B-3F28681BE7A9}">
      <dgm:prSet/>
      <dgm:spPr/>
      <dgm:t>
        <a:bodyPr/>
        <a:lstStyle/>
        <a:p>
          <a:endParaRPr lang="en-US"/>
        </a:p>
      </dgm:t>
    </dgm:pt>
    <dgm:pt modelId="{B6E00942-FE2B-4E63-9EC9-799861695DA1}">
      <dgm:prSet phldrT="[Text]" custT="1"/>
      <dgm:spPr>
        <a:xfrm>
          <a:off x="4752400" y="2400118"/>
          <a:ext cx="1520831" cy="1315697"/>
        </a:xfrm>
        <a:gradFill rotWithShape="0">
          <a:gsLst>
            <a:gs pos="0">
              <a:srgbClr val="4BACC6">
                <a:hueOff val="-3973551"/>
                <a:satOff val="15924"/>
                <a:lumOff val="3451"/>
                <a:alphaOff val="0"/>
                <a:shade val="51000"/>
                <a:satMod val="130000"/>
              </a:srgbClr>
            </a:gs>
            <a:gs pos="80000">
              <a:srgbClr val="4BACC6">
                <a:hueOff val="-3973551"/>
                <a:satOff val="15924"/>
                <a:lumOff val="3451"/>
                <a:alphaOff val="0"/>
                <a:shade val="93000"/>
                <a:satMod val="130000"/>
              </a:srgbClr>
            </a:gs>
            <a:gs pos="100000">
              <a:srgbClr val="4BACC6">
                <a:hueOff val="-3973551"/>
                <a:satOff val="15924"/>
                <a:lumOff val="3451"/>
                <a:alphaOff val="0"/>
                <a:shade val="94000"/>
                <a:satMod val="135000"/>
              </a:srgbClr>
            </a:gs>
          </a:gsLst>
          <a:lin ang="16200000" scaled="0"/>
        </a:gradFill>
        <a:ln>
          <a:noFill/>
        </a:ln>
        <a:effectLst>
          <a:outerShdw blurRad="40000" dist="23000" dir="5400000" rotWithShape="0">
            <a:srgbClr val="000000">
              <a:alpha val="35000"/>
            </a:srgbClr>
          </a:outerShdw>
        </a:effectLst>
      </dgm:spPr>
      <dgm:t>
        <a:bodyPr/>
        <a:lstStyle/>
        <a:p>
          <a:r>
            <a:rPr lang="en-US" sz="1100" b="1" dirty="0" smtClean="0">
              <a:solidFill>
                <a:sysClr val="windowText" lastClr="000000"/>
              </a:solidFill>
              <a:latin typeface="Calibri"/>
              <a:ea typeface="+mn-ea"/>
              <a:cs typeface="+mn-cs"/>
            </a:rPr>
            <a:t>Justice:</a:t>
          </a:r>
        </a:p>
        <a:p>
          <a:r>
            <a:rPr lang="en-US" sz="1100" dirty="0" smtClean="0">
              <a:solidFill>
                <a:srgbClr val="FF0000"/>
              </a:solidFill>
              <a:latin typeface="Calibri"/>
              <a:ea typeface="+mn-ea"/>
              <a:cs typeface="+mn-cs"/>
            </a:rPr>
            <a:t>to promote safe and</a:t>
          </a:r>
        </a:p>
        <a:p>
          <a:r>
            <a:rPr lang="en-US" sz="1100" dirty="0" smtClean="0">
              <a:solidFill>
                <a:srgbClr val="FF0000"/>
              </a:solidFill>
              <a:latin typeface="Calibri"/>
              <a:ea typeface="+mn-ea"/>
              <a:cs typeface="+mn-cs"/>
            </a:rPr>
            <a:t>peaceful societies</a:t>
          </a:r>
        </a:p>
        <a:p>
          <a:r>
            <a:rPr lang="en-US" sz="1100" dirty="0" smtClean="0">
              <a:solidFill>
                <a:srgbClr val="FF0000"/>
              </a:solidFill>
              <a:latin typeface="Calibri"/>
              <a:ea typeface="+mn-ea"/>
              <a:cs typeface="+mn-cs"/>
            </a:rPr>
            <a:t>and strong</a:t>
          </a:r>
        </a:p>
        <a:p>
          <a:r>
            <a:rPr lang="en-US" sz="1100" dirty="0" smtClean="0">
              <a:solidFill>
                <a:srgbClr val="FF0000"/>
              </a:solidFill>
              <a:latin typeface="Calibri"/>
              <a:ea typeface="+mn-ea"/>
              <a:cs typeface="+mn-cs"/>
            </a:rPr>
            <a:t>institutions</a:t>
          </a:r>
          <a:endParaRPr lang="en-US" sz="1100" dirty="0">
            <a:solidFill>
              <a:srgbClr val="FF0000"/>
            </a:solidFill>
            <a:latin typeface="Calibri"/>
            <a:ea typeface="+mn-ea"/>
            <a:cs typeface="+mn-cs"/>
          </a:endParaRPr>
        </a:p>
      </dgm:t>
    </dgm:pt>
    <dgm:pt modelId="{36714A76-C08E-4A76-8ACA-59D25BA57A29}" type="parTrans" cxnId="{D91B7F31-C1EA-48B9-A423-F4A5594AA2CA}">
      <dgm:prSet/>
      <dgm:spPr/>
      <dgm:t>
        <a:bodyPr/>
        <a:lstStyle/>
        <a:p>
          <a:endParaRPr lang="en-US"/>
        </a:p>
      </dgm:t>
    </dgm:pt>
    <dgm:pt modelId="{B2F26375-769A-41BF-BAE1-49B42B0816FC}" type="sibTrans" cxnId="{D91B7F31-C1EA-48B9-A423-F4A5594AA2CA}">
      <dgm:prSet/>
      <dgm:spPr/>
      <dgm:t>
        <a:bodyPr/>
        <a:lstStyle/>
        <a:p>
          <a:endParaRPr lang="en-US"/>
        </a:p>
      </dgm:t>
    </dgm:pt>
    <dgm:pt modelId="{0B34CDED-E71F-4E3D-ACB1-CF95620B02AF}">
      <dgm:prSet phldrT="[Text]" custT="1"/>
      <dgm:spPr>
        <a:xfrm>
          <a:off x="3357622" y="3210265"/>
          <a:ext cx="1520831" cy="1315697"/>
        </a:xfrm>
        <a:gradFill rotWithShape="0">
          <a:gsLst>
            <a:gs pos="0">
              <a:srgbClr val="4BACC6">
                <a:hueOff val="-5960326"/>
                <a:satOff val="23887"/>
                <a:lumOff val="5177"/>
                <a:alphaOff val="0"/>
                <a:shade val="51000"/>
                <a:satMod val="130000"/>
              </a:srgbClr>
            </a:gs>
            <a:gs pos="80000">
              <a:srgbClr val="4BACC6">
                <a:hueOff val="-5960326"/>
                <a:satOff val="23887"/>
                <a:lumOff val="5177"/>
                <a:alphaOff val="0"/>
                <a:shade val="93000"/>
                <a:satMod val="130000"/>
              </a:srgbClr>
            </a:gs>
            <a:gs pos="100000">
              <a:srgbClr val="4BACC6">
                <a:hueOff val="-5960326"/>
                <a:satOff val="23887"/>
                <a:lumOff val="5177"/>
                <a:alphaOff val="0"/>
                <a:shade val="94000"/>
                <a:satMod val="135000"/>
              </a:srgbClr>
            </a:gs>
          </a:gsLst>
          <a:lin ang="16200000" scaled="0"/>
        </a:gradFill>
        <a:ln>
          <a:noFill/>
        </a:ln>
        <a:effectLst>
          <a:outerShdw blurRad="40000" dist="23000" dir="5400000" rotWithShape="0">
            <a:srgbClr val="000000">
              <a:alpha val="35000"/>
            </a:srgbClr>
          </a:outerShdw>
        </a:effectLst>
      </dgm:spPr>
      <dgm:t>
        <a:bodyPr/>
        <a:lstStyle/>
        <a:p>
          <a:r>
            <a:rPr lang="en-US" sz="1100" b="1" dirty="0" smtClean="0">
              <a:solidFill>
                <a:sysClr val="windowText" lastClr="000000"/>
              </a:solidFill>
              <a:latin typeface="Calibri"/>
              <a:ea typeface="+mn-ea"/>
              <a:cs typeface="+mn-cs"/>
            </a:rPr>
            <a:t>Partnership:</a:t>
          </a:r>
        </a:p>
        <a:p>
          <a:r>
            <a:rPr lang="en-US" sz="1100" dirty="0" smtClean="0">
              <a:solidFill>
                <a:sysClr val="window" lastClr="FFFFFF"/>
              </a:solidFill>
              <a:latin typeface="Calibri"/>
              <a:ea typeface="+mn-ea"/>
              <a:cs typeface="+mn-cs"/>
            </a:rPr>
            <a:t>to catalyze global</a:t>
          </a:r>
        </a:p>
        <a:p>
          <a:r>
            <a:rPr lang="en-US" sz="1100" dirty="0" smtClean="0">
              <a:solidFill>
                <a:sysClr val="window" lastClr="FFFFFF"/>
              </a:solidFill>
              <a:latin typeface="Calibri"/>
              <a:ea typeface="+mn-ea"/>
              <a:cs typeface="+mn-cs"/>
            </a:rPr>
            <a:t>solidarity for</a:t>
          </a:r>
        </a:p>
        <a:p>
          <a:r>
            <a:rPr lang="en-US" sz="1100" dirty="0" smtClean="0">
              <a:solidFill>
                <a:sysClr val="window" lastClr="FFFFFF"/>
              </a:solidFill>
              <a:latin typeface="Calibri"/>
              <a:ea typeface="+mn-ea"/>
              <a:cs typeface="+mn-cs"/>
            </a:rPr>
            <a:t>sustainable development</a:t>
          </a:r>
          <a:endParaRPr lang="en-US" sz="1100" dirty="0">
            <a:solidFill>
              <a:sysClr val="window" lastClr="FFFFFF"/>
            </a:solidFill>
            <a:latin typeface="Calibri"/>
            <a:ea typeface="+mn-ea"/>
            <a:cs typeface="+mn-cs"/>
          </a:endParaRPr>
        </a:p>
      </dgm:t>
    </dgm:pt>
    <dgm:pt modelId="{75212199-A784-4FEF-9A84-9A4E04377924}" type="parTrans" cxnId="{ED22BC46-EADB-48A4-9265-1A8CBA6A204E}">
      <dgm:prSet/>
      <dgm:spPr/>
      <dgm:t>
        <a:bodyPr/>
        <a:lstStyle/>
        <a:p>
          <a:endParaRPr lang="en-US"/>
        </a:p>
      </dgm:t>
    </dgm:pt>
    <dgm:pt modelId="{84212091-90F2-4F6D-9E1D-F4D9DCA85925}" type="sibTrans" cxnId="{ED22BC46-EADB-48A4-9265-1A8CBA6A204E}">
      <dgm:prSet/>
      <dgm:spPr/>
      <dgm:t>
        <a:bodyPr/>
        <a:lstStyle/>
        <a:p>
          <a:endParaRPr lang="en-US"/>
        </a:p>
      </dgm:t>
    </dgm:pt>
    <dgm:pt modelId="{8CA72047-D829-41B5-83DC-3997EDC5FF2B}">
      <dgm:prSet phldrT="[Text]" custT="1"/>
      <dgm:spPr>
        <a:xfrm>
          <a:off x="1956368" y="2401023"/>
          <a:ext cx="1520831" cy="1315697"/>
        </a:xfrm>
        <a:gradFill rotWithShape="0">
          <a:gsLst>
            <a:gs pos="0">
              <a:srgbClr val="4BACC6">
                <a:hueOff val="-7947101"/>
                <a:satOff val="31849"/>
                <a:lumOff val="6902"/>
                <a:alphaOff val="0"/>
                <a:shade val="51000"/>
                <a:satMod val="130000"/>
              </a:srgbClr>
            </a:gs>
            <a:gs pos="80000">
              <a:srgbClr val="4BACC6">
                <a:hueOff val="-7947101"/>
                <a:satOff val="31849"/>
                <a:lumOff val="6902"/>
                <a:alphaOff val="0"/>
                <a:shade val="93000"/>
                <a:satMod val="130000"/>
              </a:srgbClr>
            </a:gs>
            <a:gs pos="100000">
              <a:srgbClr val="4BACC6">
                <a:hueOff val="-7947101"/>
                <a:satOff val="31849"/>
                <a:lumOff val="6902"/>
                <a:alphaOff val="0"/>
                <a:shade val="94000"/>
                <a:satMod val="135000"/>
              </a:srgbClr>
            </a:gs>
          </a:gsLst>
          <a:lin ang="16200000" scaled="0"/>
        </a:gradFill>
        <a:ln>
          <a:noFill/>
        </a:ln>
        <a:effectLst>
          <a:outerShdw blurRad="40000" dist="23000" dir="5400000" rotWithShape="0">
            <a:srgbClr val="000000">
              <a:alpha val="35000"/>
            </a:srgbClr>
          </a:outerShdw>
        </a:effectLst>
      </dgm:spPr>
      <dgm:t>
        <a:bodyPr/>
        <a:lstStyle/>
        <a:p>
          <a:r>
            <a:rPr lang="en-US" sz="1100" b="1" dirty="0" smtClean="0">
              <a:solidFill>
                <a:sysClr val="windowText" lastClr="000000"/>
              </a:solidFill>
              <a:latin typeface="Calibri"/>
              <a:ea typeface="+mn-ea"/>
              <a:cs typeface="+mn-cs"/>
            </a:rPr>
            <a:t>Planet:</a:t>
          </a:r>
        </a:p>
        <a:p>
          <a:r>
            <a:rPr lang="en-US" sz="1100" dirty="0" smtClean="0">
              <a:solidFill>
                <a:srgbClr val="FF0000"/>
              </a:solidFill>
              <a:latin typeface="Calibri"/>
              <a:ea typeface="+mn-ea"/>
              <a:cs typeface="+mn-cs"/>
            </a:rPr>
            <a:t>to protect our</a:t>
          </a:r>
        </a:p>
        <a:p>
          <a:r>
            <a:rPr lang="en-US" sz="1100" dirty="0" smtClean="0">
              <a:solidFill>
                <a:srgbClr val="FF0000"/>
              </a:solidFill>
              <a:latin typeface="Calibri"/>
              <a:ea typeface="+mn-ea"/>
              <a:cs typeface="+mn-cs"/>
            </a:rPr>
            <a:t>ecosystems for all</a:t>
          </a:r>
        </a:p>
        <a:p>
          <a:r>
            <a:rPr lang="en-US" sz="1100" dirty="0" smtClean="0">
              <a:solidFill>
                <a:srgbClr val="FF0000"/>
              </a:solidFill>
              <a:latin typeface="Calibri"/>
              <a:ea typeface="+mn-ea"/>
              <a:cs typeface="+mn-cs"/>
            </a:rPr>
            <a:t>societies and</a:t>
          </a:r>
        </a:p>
        <a:p>
          <a:r>
            <a:rPr lang="en-US" sz="1100" dirty="0" smtClean="0">
              <a:solidFill>
                <a:srgbClr val="FF0000"/>
              </a:solidFill>
              <a:latin typeface="Calibri"/>
              <a:ea typeface="+mn-ea"/>
              <a:cs typeface="+mn-cs"/>
            </a:rPr>
            <a:t>our children</a:t>
          </a:r>
          <a:endParaRPr lang="en-US" sz="1100" dirty="0">
            <a:solidFill>
              <a:srgbClr val="FF0000"/>
            </a:solidFill>
            <a:latin typeface="Calibri"/>
            <a:ea typeface="+mn-ea"/>
            <a:cs typeface="+mn-cs"/>
          </a:endParaRPr>
        </a:p>
      </dgm:t>
    </dgm:pt>
    <dgm:pt modelId="{1081CF8F-118A-46B7-90C9-2C52CC967742}" type="parTrans" cxnId="{53533428-3FFC-4D6E-92B4-92DD94E7FC75}">
      <dgm:prSet/>
      <dgm:spPr/>
      <dgm:t>
        <a:bodyPr/>
        <a:lstStyle/>
        <a:p>
          <a:endParaRPr lang="en-US"/>
        </a:p>
      </dgm:t>
    </dgm:pt>
    <dgm:pt modelId="{1CCD115F-2CD1-4BE7-BE47-3D6084397FF4}" type="sibTrans" cxnId="{53533428-3FFC-4D6E-92B4-92DD94E7FC75}">
      <dgm:prSet/>
      <dgm:spPr/>
      <dgm:t>
        <a:bodyPr/>
        <a:lstStyle/>
        <a:p>
          <a:endParaRPr lang="en-US"/>
        </a:p>
      </dgm:t>
    </dgm:pt>
    <dgm:pt modelId="{BF26A234-24B4-48C3-B3FF-1933E04DDFE6}">
      <dgm:prSet phldrT="[Text]" custT="1"/>
      <dgm:spPr>
        <a:xfrm>
          <a:off x="1956368" y="807431"/>
          <a:ext cx="1520831" cy="1315697"/>
        </a:xfrm>
        <a:gradFill rotWithShape="0">
          <a:gsLst>
            <a:gs pos="0">
              <a:srgbClr val="4BACC6">
                <a:hueOff val="-9933876"/>
                <a:satOff val="39811"/>
                <a:lumOff val="8628"/>
                <a:alphaOff val="0"/>
                <a:shade val="51000"/>
                <a:satMod val="130000"/>
              </a:srgbClr>
            </a:gs>
            <a:gs pos="80000">
              <a:srgbClr val="4BACC6">
                <a:hueOff val="-9933876"/>
                <a:satOff val="39811"/>
                <a:lumOff val="8628"/>
                <a:alphaOff val="0"/>
                <a:shade val="93000"/>
                <a:satMod val="130000"/>
              </a:srgbClr>
            </a:gs>
            <a:gs pos="100000">
              <a:srgbClr val="4BACC6">
                <a:hueOff val="-9933876"/>
                <a:satOff val="39811"/>
                <a:lumOff val="8628"/>
                <a:alphaOff val="0"/>
                <a:shade val="94000"/>
                <a:satMod val="135000"/>
              </a:srgbClr>
            </a:gs>
          </a:gsLst>
          <a:lin ang="16200000" scaled="0"/>
        </a:gradFill>
        <a:ln>
          <a:noFill/>
        </a:ln>
        <a:effectLst>
          <a:outerShdw blurRad="40000" dist="23000" dir="5400000" rotWithShape="0">
            <a:srgbClr val="000000">
              <a:alpha val="35000"/>
            </a:srgbClr>
          </a:outerShdw>
        </a:effectLst>
      </dgm:spPr>
      <dgm:t>
        <a:bodyPr/>
        <a:lstStyle/>
        <a:p>
          <a:r>
            <a:rPr lang="en-US" sz="1100" b="1" dirty="0" smtClean="0">
              <a:solidFill>
                <a:sysClr val="windowText" lastClr="000000"/>
              </a:solidFill>
              <a:latin typeface="Calibri"/>
              <a:ea typeface="+mn-ea"/>
              <a:cs typeface="+mn-cs"/>
            </a:rPr>
            <a:t>People:</a:t>
          </a:r>
        </a:p>
        <a:p>
          <a:r>
            <a:rPr lang="en-US" sz="1100" dirty="0" smtClean="0">
              <a:solidFill>
                <a:sysClr val="window" lastClr="FFFFFF"/>
              </a:solidFill>
              <a:latin typeface="Calibri"/>
              <a:ea typeface="+mn-ea"/>
              <a:cs typeface="+mn-cs"/>
            </a:rPr>
            <a:t>to insure healthy</a:t>
          </a:r>
        </a:p>
        <a:p>
          <a:r>
            <a:rPr lang="en-US" sz="1100" dirty="0" smtClean="0">
              <a:solidFill>
                <a:sysClr val="window" lastClr="FFFFFF"/>
              </a:solidFill>
              <a:latin typeface="Calibri"/>
              <a:ea typeface="+mn-ea"/>
              <a:cs typeface="+mn-cs"/>
            </a:rPr>
            <a:t>lives, knowledge</a:t>
          </a:r>
        </a:p>
        <a:p>
          <a:r>
            <a:rPr lang="en-US" sz="1100" dirty="0" smtClean="0">
              <a:solidFill>
                <a:sysClr val="window" lastClr="FFFFFF"/>
              </a:solidFill>
              <a:latin typeface="Calibri"/>
              <a:ea typeface="+mn-ea"/>
              <a:cs typeface="+mn-cs"/>
            </a:rPr>
            <a:t>and the inclusion</a:t>
          </a:r>
        </a:p>
        <a:p>
          <a:r>
            <a:rPr lang="en-US" sz="1100" dirty="0" smtClean="0">
              <a:solidFill>
                <a:sysClr val="window" lastClr="FFFFFF"/>
              </a:solidFill>
              <a:latin typeface="Calibri"/>
              <a:ea typeface="+mn-ea"/>
              <a:cs typeface="+mn-cs"/>
            </a:rPr>
            <a:t>of women and</a:t>
          </a:r>
        </a:p>
        <a:p>
          <a:r>
            <a:rPr lang="en-US" sz="1100" dirty="0" smtClean="0">
              <a:solidFill>
                <a:sysClr val="window" lastClr="FFFFFF"/>
              </a:solidFill>
              <a:latin typeface="Calibri"/>
              <a:ea typeface="+mn-ea"/>
              <a:cs typeface="+mn-cs"/>
            </a:rPr>
            <a:t>children</a:t>
          </a:r>
          <a:endParaRPr lang="en-US" sz="1100" dirty="0">
            <a:solidFill>
              <a:sysClr val="window" lastClr="FFFFFF"/>
            </a:solidFill>
            <a:latin typeface="Calibri"/>
            <a:ea typeface="+mn-ea"/>
            <a:cs typeface="+mn-cs"/>
          </a:endParaRPr>
        </a:p>
      </dgm:t>
    </dgm:pt>
    <dgm:pt modelId="{516A3CE4-95B3-492D-BC67-6317385F2ED2}" type="parTrans" cxnId="{26017591-9540-440C-939B-3DBB1079D0DA}">
      <dgm:prSet/>
      <dgm:spPr/>
      <dgm:t>
        <a:bodyPr/>
        <a:lstStyle/>
        <a:p>
          <a:endParaRPr lang="en-US"/>
        </a:p>
      </dgm:t>
    </dgm:pt>
    <dgm:pt modelId="{27EABF57-4694-4D0D-A7F3-81707D406006}" type="sibTrans" cxnId="{26017591-9540-440C-939B-3DBB1079D0DA}">
      <dgm:prSet/>
      <dgm:spPr/>
      <dgm:t>
        <a:bodyPr/>
        <a:lstStyle/>
        <a:p>
          <a:endParaRPr lang="en-US"/>
        </a:p>
      </dgm:t>
    </dgm:pt>
    <dgm:pt modelId="{E2112240-A260-43A3-92AE-D4FD1AD8B968}" type="pres">
      <dgm:prSet presAssocID="{F83F4BD7-D8F3-4FB6-A193-AA058F1C05A9}" presName="Name0" presStyleCnt="0">
        <dgm:presLayoutVars>
          <dgm:chMax val="1"/>
          <dgm:chPref val="1"/>
          <dgm:dir/>
          <dgm:animOne val="branch"/>
          <dgm:animLvl val="lvl"/>
        </dgm:presLayoutVars>
      </dgm:prSet>
      <dgm:spPr/>
      <dgm:t>
        <a:bodyPr/>
        <a:lstStyle/>
        <a:p>
          <a:endParaRPr lang="en-US"/>
        </a:p>
      </dgm:t>
    </dgm:pt>
    <dgm:pt modelId="{5C4271A7-1FC5-43A4-86F6-93A3D9A93ECF}" type="pres">
      <dgm:prSet presAssocID="{6492E5D3-2AE5-430E-8BF7-0CEDE564CC69}" presName="Parent" presStyleLbl="node0" presStyleIdx="0" presStyleCnt="1">
        <dgm:presLayoutVars>
          <dgm:chMax val="6"/>
          <dgm:chPref val="6"/>
        </dgm:presLayoutVars>
      </dgm:prSet>
      <dgm:spPr>
        <a:prstGeom prst="hexagon">
          <a:avLst>
            <a:gd name="adj" fmla="val 28570"/>
            <a:gd name="vf" fmla="val 115470"/>
          </a:avLst>
        </a:prstGeom>
      </dgm:spPr>
      <dgm:t>
        <a:bodyPr/>
        <a:lstStyle/>
        <a:p>
          <a:endParaRPr lang="en-US"/>
        </a:p>
      </dgm:t>
    </dgm:pt>
    <dgm:pt modelId="{FF3F7685-7446-4DDD-B552-B12A8319F236}" type="pres">
      <dgm:prSet presAssocID="{8FCD283F-6249-459F-826A-A2755C8A9C92}" presName="Accent1" presStyleCnt="0"/>
      <dgm:spPr/>
    </dgm:pt>
    <dgm:pt modelId="{699A97F5-5D64-43E7-9506-4C18F4FCBDC0}" type="pres">
      <dgm:prSet presAssocID="{8FCD283F-6249-459F-826A-A2755C8A9C92}" presName="Accent" presStyleLbl="bgShp" presStyleIdx="0" presStyleCnt="6"/>
      <dgm:spPr/>
    </dgm:pt>
    <dgm:pt modelId="{0FF0FDCA-FC27-431F-B689-7B4B6DE47569}" type="pres">
      <dgm:prSet presAssocID="{8FCD283F-6249-459F-826A-A2755C8A9C92}" presName="Child1" presStyleLbl="node1" presStyleIdx="0" presStyleCnt="6">
        <dgm:presLayoutVars>
          <dgm:chMax val="0"/>
          <dgm:chPref val="0"/>
          <dgm:bulletEnabled val="1"/>
        </dgm:presLayoutVars>
      </dgm:prSet>
      <dgm:spPr>
        <a:prstGeom prst="hexagon">
          <a:avLst>
            <a:gd name="adj" fmla="val 28570"/>
            <a:gd name="vf" fmla="val 115470"/>
          </a:avLst>
        </a:prstGeom>
      </dgm:spPr>
      <dgm:t>
        <a:bodyPr/>
        <a:lstStyle/>
        <a:p>
          <a:endParaRPr lang="en-US"/>
        </a:p>
      </dgm:t>
    </dgm:pt>
    <dgm:pt modelId="{F6534620-14C3-4CF9-8774-8266FD392ED5}" type="pres">
      <dgm:prSet presAssocID="{11552617-4F8C-4C65-9877-84EA15D10EB3}" presName="Accent2" presStyleCnt="0"/>
      <dgm:spPr/>
    </dgm:pt>
    <dgm:pt modelId="{C1FD9FA5-7FFE-4BC7-8901-E18C229D4170}" type="pres">
      <dgm:prSet presAssocID="{11552617-4F8C-4C65-9877-84EA15D10EB3}" presName="Accent" presStyleLbl="bgShp" presStyleIdx="1" presStyleCnt="6"/>
      <dgm:spPr>
        <a:xfrm>
          <a:off x="4348774" y="692019"/>
          <a:ext cx="700195" cy="603310"/>
        </a:xfrm>
        <a:prstGeom prst="hexagon">
          <a:avLst>
            <a:gd name="adj" fmla="val 28900"/>
            <a:gd name="vf" fmla="val 115470"/>
          </a:avLst>
        </a:prstGeom>
        <a:solidFill>
          <a:srgbClr val="4BACC6">
            <a:tint val="40000"/>
            <a:hueOff val="0"/>
            <a:satOff val="0"/>
            <a:lumOff val="0"/>
            <a:alphaOff val="0"/>
          </a:srgbClr>
        </a:solidFill>
        <a:ln>
          <a:noFill/>
        </a:ln>
        <a:effectLst>
          <a:outerShdw blurRad="40000" dist="23000" dir="5400000" rotWithShape="0">
            <a:srgbClr val="000000">
              <a:alpha val="35000"/>
            </a:srgbClr>
          </a:outerShdw>
        </a:effectLst>
      </dgm:spPr>
    </dgm:pt>
    <dgm:pt modelId="{14BD3511-4AF8-45F0-9733-D57316D0EC0A}" type="pres">
      <dgm:prSet presAssocID="{11552617-4F8C-4C65-9877-84EA15D10EB3}" presName="Child2" presStyleLbl="node1" presStyleIdx="1" presStyleCnt="6">
        <dgm:presLayoutVars>
          <dgm:chMax val="0"/>
          <dgm:chPref val="0"/>
          <dgm:bulletEnabled val="1"/>
        </dgm:presLayoutVars>
      </dgm:prSet>
      <dgm:spPr>
        <a:prstGeom prst="hexagon">
          <a:avLst>
            <a:gd name="adj" fmla="val 28570"/>
            <a:gd name="vf" fmla="val 115470"/>
          </a:avLst>
        </a:prstGeom>
      </dgm:spPr>
      <dgm:t>
        <a:bodyPr/>
        <a:lstStyle/>
        <a:p>
          <a:endParaRPr lang="en-US"/>
        </a:p>
      </dgm:t>
    </dgm:pt>
    <dgm:pt modelId="{EC445BCD-D5D1-4C1D-854F-3ABB878E63F7}" type="pres">
      <dgm:prSet presAssocID="{B6E00942-FE2B-4E63-9EC9-799861695DA1}" presName="Accent3" presStyleCnt="0"/>
      <dgm:spPr/>
    </dgm:pt>
    <dgm:pt modelId="{773AC644-189C-4310-97CA-A3285D4B4304}" type="pres">
      <dgm:prSet presAssocID="{B6E00942-FE2B-4E63-9EC9-799861695DA1}" presName="Accent" presStyleLbl="bgShp" presStyleIdx="2" presStyleCnt="6"/>
      <dgm:spPr>
        <a:xfrm>
          <a:off x="5165956" y="1819889"/>
          <a:ext cx="700195" cy="603310"/>
        </a:xfrm>
        <a:prstGeom prst="hexagon">
          <a:avLst>
            <a:gd name="adj" fmla="val 28900"/>
            <a:gd name="vf" fmla="val 115470"/>
          </a:avLst>
        </a:prstGeom>
        <a:solidFill>
          <a:srgbClr val="4BACC6">
            <a:tint val="40000"/>
            <a:hueOff val="0"/>
            <a:satOff val="0"/>
            <a:lumOff val="0"/>
            <a:alphaOff val="0"/>
          </a:srgbClr>
        </a:solidFill>
        <a:ln>
          <a:noFill/>
        </a:ln>
        <a:effectLst>
          <a:outerShdw blurRad="40000" dist="23000" dir="5400000" rotWithShape="0">
            <a:srgbClr val="000000">
              <a:alpha val="35000"/>
            </a:srgbClr>
          </a:outerShdw>
        </a:effectLst>
      </dgm:spPr>
    </dgm:pt>
    <dgm:pt modelId="{63A2A4D3-D235-4C37-8F56-C5C3E814EB92}" type="pres">
      <dgm:prSet presAssocID="{B6E00942-FE2B-4E63-9EC9-799861695DA1}" presName="Child3" presStyleLbl="node1" presStyleIdx="2" presStyleCnt="6">
        <dgm:presLayoutVars>
          <dgm:chMax val="0"/>
          <dgm:chPref val="0"/>
          <dgm:bulletEnabled val="1"/>
        </dgm:presLayoutVars>
      </dgm:prSet>
      <dgm:spPr>
        <a:prstGeom prst="hexagon">
          <a:avLst>
            <a:gd name="adj" fmla="val 28570"/>
            <a:gd name="vf" fmla="val 115470"/>
          </a:avLst>
        </a:prstGeom>
      </dgm:spPr>
      <dgm:t>
        <a:bodyPr/>
        <a:lstStyle/>
        <a:p>
          <a:endParaRPr lang="en-US"/>
        </a:p>
      </dgm:t>
    </dgm:pt>
    <dgm:pt modelId="{69F430A2-3CFF-4F64-B8BF-591576E212BF}" type="pres">
      <dgm:prSet presAssocID="{0B34CDED-E71F-4E3D-ACB1-CF95620B02AF}" presName="Accent4" presStyleCnt="0"/>
      <dgm:spPr/>
    </dgm:pt>
    <dgm:pt modelId="{9DF4B9F6-FC78-4B3D-B90A-D9CEF65CE142}" type="pres">
      <dgm:prSet presAssocID="{0B34CDED-E71F-4E3D-ACB1-CF95620B02AF}" presName="Accent" presStyleLbl="bgShp" presStyleIdx="3" presStyleCnt="6"/>
      <dgm:spPr>
        <a:xfrm>
          <a:off x="4598288" y="3093043"/>
          <a:ext cx="700195" cy="603310"/>
        </a:xfrm>
        <a:prstGeom prst="hexagon">
          <a:avLst>
            <a:gd name="adj" fmla="val 28900"/>
            <a:gd name="vf" fmla="val 115470"/>
          </a:avLst>
        </a:prstGeom>
        <a:solidFill>
          <a:srgbClr val="4BACC6">
            <a:tint val="40000"/>
            <a:hueOff val="0"/>
            <a:satOff val="0"/>
            <a:lumOff val="0"/>
            <a:alphaOff val="0"/>
          </a:srgbClr>
        </a:solidFill>
        <a:ln>
          <a:noFill/>
        </a:ln>
        <a:effectLst>
          <a:outerShdw blurRad="40000" dist="23000" dir="5400000" rotWithShape="0">
            <a:srgbClr val="000000">
              <a:alpha val="35000"/>
            </a:srgbClr>
          </a:outerShdw>
        </a:effectLst>
      </dgm:spPr>
    </dgm:pt>
    <dgm:pt modelId="{B2E70802-1062-4F86-9131-A4A0F3DCC9DE}" type="pres">
      <dgm:prSet presAssocID="{0B34CDED-E71F-4E3D-ACB1-CF95620B02AF}" presName="Child4" presStyleLbl="node1" presStyleIdx="3" presStyleCnt="6">
        <dgm:presLayoutVars>
          <dgm:chMax val="0"/>
          <dgm:chPref val="0"/>
          <dgm:bulletEnabled val="1"/>
        </dgm:presLayoutVars>
      </dgm:prSet>
      <dgm:spPr>
        <a:prstGeom prst="hexagon">
          <a:avLst>
            <a:gd name="adj" fmla="val 28570"/>
            <a:gd name="vf" fmla="val 115470"/>
          </a:avLst>
        </a:prstGeom>
      </dgm:spPr>
      <dgm:t>
        <a:bodyPr/>
        <a:lstStyle/>
        <a:p>
          <a:endParaRPr lang="en-US"/>
        </a:p>
      </dgm:t>
    </dgm:pt>
    <dgm:pt modelId="{3716A5CA-34FB-4E95-8D66-8F71875634F6}" type="pres">
      <dgm:prSet presAssocID="{8CA72047-D829-41B5-83DC-3997EDC5FF2B}" presName="Accent5" presStyleCnt="0"/>
      <dgm:spPr/>
    </dgm:pt>
    <dgm:pt modelId="{C6091736-1BA1-46A1-BCCD-33484E69C798}" type="pres">
      <dgm:prSet presAssocID="{8CA72047-D829-41B5-83DC-3997EDC5FF2B}" presName="Accent" presStyleLbl="bgShp" presStyleIdx="4" presStyleCnt="6"/>
      <dgm:spPr>
        <a:xfrm>
          <a:off x="3190127" y="3225201"/>
          <a:ext cx="700195" cy="603310"/>
        </a:xfrm>
        <a:prstGeom prst="hexagon">
          <a:avLst>
            <a:gd name="adj" fmla="val 28900"/>
            <a:gd name="vf" fmla="val 115470"/>
          </a:avLst>
        </a:prstGeom>
        <a:solidFill>
          <a:srgbClr val="4BACC6">
            <a:tint val="40000"/>
            <a:hueOff val="0"/>
            <a:satOff val="0"/>
            <a:lumOff val="0"/>
            <a:alphaOff val="0"/>
          </a:srgbClr>
        </a:solidFill>
        <a:ln>
          <a:noFill/>
        </a:ln>
        <a:effectLst>
          <a:outerShdw blurRad="40000" dist="23000" dir="5400000" rotWithShape="0">
            <a:srgbClr val="000000">
              <a:alpha val="35000"/>
            </a:srgbClr>
          </a:outerShdw>
        </a:effectLst>
      </dgm:spPr>
    </dgm:pt>
    <dgm:pt modelId="{D14A4DD5-4C53-47FE-99A0-096F83004779}" type="pres">
      <dgm:prSet presAssocID="{8CA72047-D829-41B5-83DC-3997EDC5FF2B}" presName="Child5" presStyleLbl="node1" presStyleIdx="4" presStyleCnt="6">
        <dgm:presLayoutVars>
          <dgm:chMax val="0"/>
          <dgm:chPref val="0"/>
          <dgm:bulletEnabled val="1"/>
        </dgm:presLayoutVars>
      </dgm:prSet>
      <dgm:spPr>
        <a:prstGeom prst="hexagon">
          <a:avLst>
            <a:gd name="adj" fmla="val 28570"/>
            <a:gd name="vf" fmla="val 115470"/>
          </a:avLst>
        </a:prstGeom>
      </dgm:spPr>
      <dgm:t>
        <a:bodyPr/>
        <a:lstStyle/>
        <a:p>
          <a:endParaRPr lang="en-US"/>
        </a:p>
      </dgm:t>
    </dgm:pt>
    <dgm:pt modelId="{814168F4-02DC-4F8C-BA3C-2604F38E54B4}" type="pres">
      <dgm:prSet presAssocID="{BF26A234-24B4-48C3-B3FF-1933E04DDFE6}" presName="Accent6" presStyleCnt="0"/>
      <dgm:spPr/>
    </dgm:pt>
    <dgm:pt modelId="{BC3A4C04-F9E8-4400-9E1E-B27C88DA9AE7}" type="pres">
      <dgm:prSet presAssocID="{BF26A234-24B4-48C3-B3FF-1933E04DDFE6}" presName="Accent" presStyleLbl="bgShp" presStyleIdx="5" presStyleCnt="6"/>
      <dgm:spPr>
        <a:xfrm>
          <a:off x="2359563" y="2097783"/>
          <a:ext cx="700195" cy="603310"/>
        </a:xfrm>
        <a:prstGeom prst="hexagon">
          <a:avLst>
            <a:gd name="adj" fmla="val 28900"/>
            <a:gd name="vf" fmla="val 115470"/>
          </a:avLst>
        </a:prstGeom>
        <a:solidFill>
          <a:srgbClr val="4BACC6">
            <a:tint val="40000"/>
            <a:hueOff val="0"/>
            <a:satOff val="0"/>
            <a:lumOff val="0"/>
            <a:alphaOff val="0"/>
          </a:srgbClr>
        </a:solidFill>
        <a:ln>
          <a:noFill/>
        </a:ln>
        <a:effectLst>
          <a:outerShdw blurRad="40000" dist="23000" dir="5400000" rotWithShape="0">
            <a:srgbClr val="000000">
              <a:alpha val="35000"/>
            </a:srgbClr>
          </a:outerShdw>
        </a:effectLst>
      </dgm:spPr>
    </dgm:pt>
    <dgm:pt modelId="{ED22800B-F8E4-4F2A-8244-F0F009EC472A}" type="pres">
      <dgm:prSet presAssocID="{BF26A234-24B4-48C3-B3FF-1933E04DDFE6}" presName="Child6" presStyleLbl="node1" presStyleIdx="5" presStyleCnt="6">
        <dgm:presLayoutVars>
          <dgm:chMax val="0"/>
          <dgm:chPref val="0"/>
          <dgm:bulletEnabled val="1"/>
        </dgm:presLayoutVars>
      </dgm:prSet>
      <dgm:spPr>
        <a:prstGeom prst="hexagon">
          <a:avLst>
            <a:gd name="adj" fmla="val 28570"/>
            <a:gd name="vf" fmla="val 115470"/>
          </a:avLst>
        </a:prstGeom>
      </dgm:spPr>
      <dgm:t>
        <a:bodyPr/>
        <a:lstStyle/>
        <a:p>
          <a:endParaRPr lang="en-US"/>
        </a:p>
      </dgm:t>
    </dgm:pt>
  </dgm:ptLst>
  <dgm:cxnLst>
    <dgm:cxn modelId="{203FB026-EABA-4527-9620-11C5AF0A5E43}" type="presOf" srcId="{0B34CDED-E71F-4E3D-ACB1-CF95620B02AF}" destId="{B2E70802-1062-4F86-9131-A4A0F3DCC9DE}" srcOrd="0" destOrd="0" presId="urn:microsoft.com/office/officeart/2011/layout/HexagonRadial"/>
    <dgm:cxn modelId="{621938AF-BF92-45D9-8083-CAF048FB5B1C}" type="presOf" srcId="{11552617-4F8C-4C65-9877-84EA15D10EB3}" destId="{14BD3511-4AF8-45F0-9733-D57316D0EC0A}" srcOrd="0" destOrd="0" presId="urn:microsoft.com/office/officeart/2011/layout/HexagonRadial"/>
    <dgm:cxn modelId="{35E0455F-C73F-47DE-859D-9018F0CEAEE7}" type="presOf" srcId="{F83F4BD7-D8F3-4FB6-A193-AA058F1C05A9}" destId="{E2112240-A260-43A3-92AE-D4FD1AD8B968}" srcOrd="0" destOrd="0" presId="urn:microsoft.com/office/officeart/2011/layout/HexagonRadial"/>
    <dgm:cxn modelId="{99E697C1-3298-4CE5-9B0B-3F28681BE7A9}" srcId="{6492E5D3-2AE5-430E-8BF7-0CEDE564CC69}" destId="{11552617-4F8C-4C65-9877-84EA15D10EB3}" srcOrd="1" destOrd="0" parTransId="{301F59B4-D218-4429-94D4-3EC44815EF38}" sibTransId="{866D3E41-534B-449C-BA3A-026F625044B9}"/>
    <dgm:cxn modelId="{592FBF5D-CDC8-4898-9A49-513CC9A1E030}" type="presOf" srcId="{6492E5D3-2AE5-430E-8BF7-0CEDE564CC69}" destId="{5C4271A7-1FC5-43A4-86F6-93A3D9A93ECF}" srcOrd="0" destOrd="0" presId="urn:microsoft.com/office/officeart/2011/layout/HexagonRadial"/>
    <dgm:cxn modelId="{1AE79A09-7153-4B9C-BA08-D30334324E80}" type="presOf" srcId="{8FCD283F-6249-459F-826A-A2755C8A9C92}" destId="{0FF0FDCA-FC27-431F-B689-7B4B6DE47569}" srcOrd="0" destOrd="0" presId="urn:microsoft.com/office/officeart/2011/layout/HexagonRadial"/>
    <dgm:cxn modelId="{E0B1C626-6A00-4108-B9BC-B09ADBBAA007}" type="presOf" srcId="{B6E00942-FE2B-4E63-9EC9-799861695DA1}" destId="{63A2A4D3-D235-4C37-8F56-C5C3E814EB92}" srcOrd="0" destOrd="0" presId="urn:microsoft.com/office/officeart/2011/layout/HexagonRadial"/>
    <dgm:cxn modelId="{26017591-9540-440C-939B-3DBB1079D0DA}" srcId="{6492E5D3-2AE5-430E-8BF7-0CEDE564CC69}" destId="{BF26A234-24B4-48C3-B3FF-1933E04DDFE6}" srcOrd="5" destOrd="0" parTransId="{516A3CE4-95B3-492D-BC67-6317385F2ED2}" sibTransId="{27EABF57-4694-4D0D-A7F3-81707D406006}"/>
    <dgm:cxn modelId="{A191D1A1-067B-4483-A5A5-CE61F3C2B94E}" srcId="{6492E5D3-2AE5-430E-8BF7-0CEDE564CC69}" destId="{8FCD283F-6249-459F-826A-A2755C8A9C92}" srcOrd="0" destOrd="0" parTransId="{7436D939-F8F7-480B-8658-A76A25602C09}" sibTransId="{4C08CBF9-9B87-4903-89DE-345A89B1C5A1}"/>
    <dgm:cxn modelId="{53533428-3FFC-4D6E-92B4-92DD94E7FC75}" srcId="{6492E5D3-2AE5-430E-8BF7-0CEDE564CC69}" destId="{8CA72047-D829-41B5-83DC-3997EDC5FF2B}" srcOrd="4" destOrd="0" parTransId="{1081CF8F-118A-46B7-90C9-2C52CC967742}" sibTransId="{1CCD115F-2CD1-4BE7-BE47-3D6084397FF4}"/>
    <dgm:cxn modelId="{D91B7F31-C1EA-48B9-A423-F4A5594AA2CA}" srcId="{6492E5D3-2AE5-430E-8BF7-0CEDE564CC69}" destId="{B6E00942-FE2B-4E63-9EC9-799861695DA1}" srcOrd="2" destOrd="0" parTransId="{36714A76-C08E-4A76-8ACA-59D25BA57A29}" sibTransId="{B2F26375-769A-41BF-BAE1-49B42B0816FC}"/>
    <dgm:cxn modelId="{F5462DE2-4342-476F-B25E-46B3BD25FE42}" srcId="{F83F4BD7-D8F3-4FB6-A193-AA058F1C05A9}" destId="{6492E5D3-2AE5-430E-8BF7-0CEDE564CC69}" srcOrd="0" destOrd="0" parTransId="{DA4A439B-6F26-425F-97A5-7FB04E27B6AC}" sibTransId="{853143D3-FC2F-4D73-9950-41D1BF4912F3}"/>
    <dgm:cxn modelId="{41B3AF0A-6F8E-4229-8590-01FA78C0B8CF}" type="presOf" srcId="{BF26A234-24B4-48C3-B3FF-1933E04DDFE6}" destId="{ED22800B-F8E4-4F2A-8244-F0F009EC472A}" srcOrd="0" destOrd="0" presId="urn:microsoft.com/office/officeart/2011/layout/HexagonRadial"/>
    <dgm:cxn modelId="{C8207E2C-AFFB-4CC8-A89C-4517B0B9C727}" type="presOf" srcId="{8CA72047-D829-41B5-83DC-3997EDC5FF2B}" destId="{D14A4DD5-4C53-47FE-99A0-096F83004779}" srcOrd="0" destOrd="0" presId="urn:microsoft.com/office/officeart/2011/layout/HexagonRadial"/>
    <dgm:cxn modelId="{ED22BC46-EADB-48A4-9265-1A8CBA6A204E}" srcId="{6492E5D3-2AE5-430E-8BF7-0CEDE564CC69}" destId="{0B34CDED-E71F-4E3D-ACB1-CF95620B02AF}" srcOrd="3" destOrd="0" parTransId="{75212199-A784-4FEF-9A84-9A4E04377924}" sibTransId="{84212091-90F2-4F6D-9E1D-F4D9DCA85925}"/>
    <dgm:cxn modelId="{247032B0-7450-4AA4-9FD2-A63BA9927514}" type="presParOf" srcId="{E2112240-A260-43A3-92AE-D4FD1AD8B968}" destId="{5C4271A7-1FC5-43A4-86F6-93A3D9A93ECF}" srcOrd="0" destOrd="0" presId="urn:microsoft.com/office/officeart/2011/layout/HexagonRadial"/>
    <dgm:cxn modelId="{13E89249-93E7-4407-A188-7BD9EEB44B0C}" type="presParOf" srcId="{E2112240-A260-43A3-92AE-D4FD1AD8B968}" destId="{FF3F7685-7446-4DDD-B552-B12A8319F236}" srcOrd="1" destOrd="0" presId="urn:microsoft.com/office/officeart/2011/layout/HexagonRadial"/>
    <dgm:cxn modelId="{363A3A42-697E-4F8B-97B8-DF4669C8801B}" type="presParOf" srcId="{FF3F7685-7446-4DDD-B552-B12A8319F236}" destId="{699A97F5-5D64-43E7-9506-4C18F4FCBDC0}" srcOrd="0" destOrd="0" presId="urn:microsoft.com/office/officeart/2011/layout/HexagonRadial"/>
    <dgm:cxn modelId="{9C1F2C5F-57F1-4D34-A96F-955A7D051FE3}" type="presParOf" srcId="{E2112240-A260-43A3-92AE-D4FD1AD8B968}" destId="{0FF0FDCA-FC27-431F-B689-7B4B6DE47569}" srcOrd="2" destOrd="0" presId="urn:microsoft.com/office/officeart/2011/layout/HexagonRadial"/>
    <dgm:cxn modelId="{5CE81D12-FAC2-42E1-8C77-3915F08C6B95}" type="presParOf" srcId="{E2112240-A260-43A3-92AE-D4FD1AD8B968}" destId="{F6534620-14C3-4CF9-8774-8266FD392ED5}" srcOrd="3" destOrd="0" presId="urn:microsoft.com/office/officeart/2011/layout/HexagonRadial"/>
    <dgm:cxn modelId="{339FD22D-9715-492F-9CEF-5487EBE95E6F}" type="presParOf" srcId="{F6534620-14C3-4CF9-8774-8266FD392ED5}" destId="{C1FD9FA5-7FFE-4BC7-8901-E18C229D4170}" srcOrd="0" destOrd="0" presId="urn:microsoft.com/office/officeart/2011/layout/HexagonRadial"/>
    <dgm:cxn modelId="{2EBF5AF5-D65C-4958-ACE8-A65D079AFDAD}" type="presParOf" srcId="{E2112240-A260-43A3-92AE-D4FD1AD8B968}" destId="{14BD3511-4AF8-45F0-9733-D57316D0EC0A}" srcOrd="4" destOrd="0" presId="urn:microsoft.com/office/officeart/2011/layout/HexagonRadial"/>
    <dgm:cxn modelId="{773A4BE8-A4FF-48DB-B6C3-729421A54ED9}" type="presParOf" srcId="{E2112240-A260-43A3-92AE-D4FD1AD8B968}" destId="{EC445BCD-D5D1-4C1D-854F-3ABB878E63F7}" srcOrd="5" destOrd="0" presId="urn:microsoft.com/office/officeart/2011/layout/HexagonRadial"/>
    <dgm:cxn modelId="{BF48C9A5-D29D-4637-B2C4-4E3212ECC8CC}" type="presParOf" srcId="{EC445BCD-D5D1-4C1D-854F-3ABB878E63F7}" destId="{773AC644-189C-4310-97CA-A3285D4B4304}" srcOrd="0" destOrd="0" presId="urn:microsoft.com/office/officeart/2011/layout/HexagonRadial"/>
    <dgm:cxn modelId="{727F5B0E-7106-4CDF-AAAE-2E681B1105D9}" type="presParOf" srcId="{E2112240-A260-43A3-92AE-D4FD1AD8B968}" destId="{63A2A4D3-D235-4C37-8F56-C5C3E814EB92}" srcOrd="6" destOrd="0" presId="urn:microsoft.com/office/officeart/2011/layout/HexagonRadial"/>
    <dgm:cxn modelId="{C42E6ECA-3303-4873-BC4D-17F839EEEC51}" type="presParOf" srcId="{E2112240-A260-43A3-92AE-D4FD1AD8B968}" destId="{69F430A2-3CFF-4F64-B8BF-591576E212BF}" srcOrd="7" destOrd="0" presId="urn:microsoft.com/office/officeart/2011/layout/HexagonRadial"/>
    <dgm:cxn modelId="{D46F1FEC-3C79-4DE4-B218-64B48E00A00D}" type="presParOf" srcId="{69F430A2-3CFF-4F64-B8BF-591576E212BF}" destId="{9DF4B9F6-FC78-4B3D-B90A-D9CEF65CE142}" srcOrd="0" destOrd="0" presId="urn:microsoft.com/office/officeart/2011/layout/HexagonRadial"/>
    <dgm:cxn modelId="{75CD9BA8-F311-4ACC-B91F-0081FBCDE324}" type="presParOf" srcId="{E2112240-A260-43A3-92AE-D4FD1AD8B968}" destId="{B2E70802-1062-4F86-9131-A4A0F3DCC9DE}" srcOrd="8" destOrd="0" presId="urn:microsoft.com/office/officeart/2011/layout/HexagonRadial"/>
    <dgm:cxn modelId="{269373DD-5E84-457B-8BC7-9FC070D8BBAB}" type="presParOf" srcId="{E2112240-A260-43A3-92AE-D4FD1AD8B968}" destId="{3716A5CA-34FB-4E95-8D66-8F71875634F6}" srcOrd="9" destOrd="0" presId="urn:microsoft.com/office/officeart/2011/layout/HexagonRadial"/>
    <dgm:cxn modelId="{FCFE29FE-DA7B-40B7-8584-7125C96A1F2A}" type="presParOf" srcId="{3716A5CA-34FB-4E95-8D66-8F71875634F6}" destId="{C6091736-1BA1-46A1-BCCD-33484E69C798}" srcOrd="0" destOrd="0" presId="urn:microsoft.com/office/officeart/2011/layout/HexagonRadial"/>
    <dgm:cxn modelId="{8091A65D-CAA2-44F6-BFE2-991D166778FD}" type="presParOf" srcId="{E2112240-A260-43A3-92AE-D4FD1AD8B968}" destId="{D14A4DD5-4C53-47FE-99A0-096F83004779}" srcOrd="10" destOrd="0" presId="urn:microsoft.com/office/officeart/2011/layout/HexagonRadial"/>
    <dgm:cxn modelId="{262CE2FE-D6F0-426C-80B5-94E5F96F3801}" type="presParOf" srcId="{E2112240-A260-43A3-92AE-D4FD1AD8B968}" destId="{814168F4-02DC-4F8C-BA3C-2604F38E54B4}" srcOrd="11" destOrd="0" presId="urn:microsoft.com/office/officeart/2011/layout/HexagonRadial"/>
    <dgm:cxn modelId="{2F314981-B6B5-43B0-8B0D-3CC9FE31583A}" type="presParOf" srcId="{814168F4-02DC-4F8C-BA3C-2604F38E54B4}" destId="{BC3A4C04-F9E8-4400-9E1E-B27C88DA9AE7}" srcOrd="0" destOrd="0" presId="urn:microsoft.com/office/officeart/2011/layout/HexagonRadial"/>
    <dgm:cxn modelId="{14F4EF71-B6B2-43F4-B6BA-C47C080CCFDF}" type="presParOf" srcId="{E2112240-A260-43A3-92AE-D4FD1AD8B968}" destId="{ED22800B-F8E4-4F2A-8244-F0F009EC472A}" srcOrd="12" destOrd="0" presId="urn:microsoft.com/office/officeart/2011/layout/HexagonRadial"/>
  </dgm:cxnLst>
  <dgm:bg/>
  <dgm:whole/>
</dgm:dataModel>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AE056F80-5131-411D-91EE-5CC458E7791A}" type="datetimeFigureOut">
              <a:rPr lang="en-US" smtClean="0"/>
              <a:pPr/>
              <a:t>6/27/2019</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6FEECFE5-C10C-49B0-9517-EB457FC84FE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E056F80-5131-411D-91EE-5CC458E7791A}" type="datetimeFigureOut">
              <a:rPr lang="en-US" smtClean="0"/>
              <a:pPr/>
              <a:t>6/27/2019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EECFE5-C10C-49B0-9517-EB457FC84FE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E056F80-5131-411D-91EE-5CC458E7791A}" type="datetimeFigureOut">
              <a:rPr lang="en-US" smtClean="0"/>
              <a:pPr/>
              <a:t>6/27/2019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EECFE5-C10C-49B0-9517-EB457FC84FE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AE056F80-5131-411D-91EE-5CC458E7791A}" type="datetimeFigureOut">
              <a:rPr lang="en-US" smtClean="0"/>
              <a:pPr/>
              <a:t>6/27/2019</a:t>
            </a:fld>
            <a:endParaRPr lang="en-US"/>
          </a:p>
        </p:txBody>
      </p:sp>
      <p:sp>
        <p:nvSpPr>
          <p:cNvPr id="9" name="Slide Number Placeholder 8"/>
          <p:cNvSpPr>
            <a:spLocks noGrp="1"/>
          </p:cNvSpPr>
          <p:nvPr>
            <p:ph type="sldNum" sz="quarter" idx="15"/>
          </p:nvPr>
        </p:nvSpPr>
        <p:spPr/>
        <p:txBody>
          <a:bodyPr rtlCol="0"/>
          <a:lstStyle/>
          <a:p>
            <a:fld id="{6FEECFE5-C10C-49B0-9517-EB457FC84FE4}"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AE056F80-5131-411D-91EE-5CC458E7791A}" type="datetimeFigureOut">
              <a:rPr lang="en-US" smtClean="0"/>
              <a:pPr/>
              <a:t>6/27/2019</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6FEECFE5-C10C-49B0-9517-EB457FC84FE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E056F80-5131-411D-91EE-5CC458E7791A}" type="datetimeFigureOut">
              <a:rPr lang="en-US" smtClean="0"/>
              <a:pPr/>
              <a:t>6/27/2019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EECFE5-C10C-49B0-9517-EB457FC84FE4}"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AE056F80-5131-411D-91EE-5CC458E7791A}" type="datetimeFigureOut">
              <a:rPr lang="en-US" smtClean="0"/>
              <a:pPr/>
              <a:t>6/27/2019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FEECFE5-C10C-49B0-9517-EB457FC84FE4}"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AE056F80-5131-411D-91EE-5CC458E7791A}" type="datetimeFigureOut">
              <a:rPr lang="en-US" smtClean="0"/>
              <a:pPr/>
              <a:t>6/27/2019</a:t>
            </a:fld>
            <a:endParaRPr lang="en-US"/>
          </a:p>
        </p:txBody>
      </p:sp>
      <p:sp>
        <p:nvSpPr>
          <p:cNvPr id="7" name="Slide Number Placeholder 6"/>
          <p:cNvSpPr>
            <a:spLocks noGrp="1"/>
          </p:cNvSpPr>
          <p:nvPr>
            <p:ph type="sldNum" sz="quarter" idx="11"/>
          </p:nvPr>
        </p:nvSpPr>
        <p:spPr/>
        <p:txBody>
          <a:bodyPr rtlCol="0"/>
          <a:lstStyle/>
          <a:p>
            <a:fld id="{6FEECFE5-C10C-49B0-9517-EB457FC84FE4}"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056F80-5131-411D-91EE-5CC458E7791A}" type="datetimeFigureOut">
              <a:rPr lang="en-US" smtClean="0"/>
              <a:pPr/>
              <a:t>6/27/2019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FEECFE5-C10C-49B0-9517-EB457FC84FE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AE056F80-5131-411D-91EE-5CC458E7791A}" type="datetimeFigureOut">
              <a:rPr lang="en-US" smtClean="0"/>
              <a:pPr/>
              <a:t>6/27/2019</a:t>
            </a:fld>
            <a:endParaRPr lang="en-US"/>
          </a:p>
        </p:txBody>
      </p:sp>
      <p:sp>
        <p:nvSpPr>
          <p:cNvPr id="22" name="Slide Number Placeholder 21"/>
          <p:cNvSpPr>
            <a:spLocks noGrp="1"/>
          </p:cNvSpPr>
          <p:nvPr>
            <p:ph type="sldNum" sz="quarter" idx="15"/>
          </p:nvPr>
        </p:nvSpPr>
        <p:spPr/>
        <p:txBody>
          <a:bodyPr rtlCol="0"/>
          <a:lstStyle/>
          <a:p>
            <a:fld id="{6FEECFE5-C10C-49B0-9517-EB457FC84FE4}"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AE056F80-5131-411D-91EE-5CC458E7791A}" type="datetimeFigureOut">
              <a:rPr lang="en-US" smtClean="0"/>
              <a:pPr/>
              <a:t>6/27/2019</a:t>
            </a:fld>
            <a:endParaRPr lang="en-US"/>
          </a:p>
        </p:txBody>
      </p:sp>
      <p:sp>
        <p:nvSpPr>
          <p:cNvPr id="18" name="Slide Number Placeholder 17"/>
          <p:cNvSpPr>
            <a:spLocks noGrp="1"/>
          </p:cNvSpPr>
          <p:nvPr>
            <p:ph type="sldNum" sz="quarter" idx="11"/>
          </p:nvPr>
        </p:nvSpPr>
        <p:spPr/>
        <p:txBody>
          <a:bodyPr rtlCol="0"/>
          <a:lstStyle/>
          <a:p>
            <a:fld id="{6FEECFE5-C10C-49B0-9517-EB457FC84FE4}"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AE056F80-5131-411D-91EE-5CC458E7791A}" type="datetimeFigureOut">
              <a:rPr lang="en-US" smtClean="0"/>
              <a:pPr/>
              <a:t>6/27/2019</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6FEECFE5-C10C-49B0-9517-EB457FC84FE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WHAT IS AGENDA 2030 AND THE ROLE OF PARLIAMENT</a:t>
            </a:r>
            <a:endParaRPr lang="en-US" dirty="0"/>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3124200" y="457200"/>
            <a:ext cx="2971800" cy="25908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 IMPLEMENTATION OF THE SDGs</a:t>
            </a:r>
            <a:endParaRPr lang="en-US" dirty="0"/>
          </a:p>
        </p:txBody>
      </p:sp>
      <p:sp>
        <p:nvSpPr>
          <p:cNvPr id="3" name="Content Placeholder 2"/>
          <p:cNvSpPr>
            <a:spLocks noGrp="1"/>
          </p:cNvSpPr>
          <p:nvPr>
            <p:ph sz="quarter" idx="1"/>
          </p:nvPr>
        </p:nvSpPr>
        <p:spPr/>
        <p:txBody>
          <a:bodyPr>
            <a:normAutofit/>
          </a:bodyPr>
          <a:lstStyle/>
          <a:p>
            <a:pPr algn="just"/>
            <a:r>
              <a:rPr lang="en-US" dirty="0" smtClean="0"/>
              <a:t>Agenda 2030 recognizes explicitly that ensuring accountability during SDG implementation is critical to guarantee that the agenda is effective in delivering results for people.</a:t>
            </a:r>
          </a:p>
          <a:p>
            <a:pPr algn="just"/>
            <a:r>
              <a:rPr lang="en-US" dirty="0" smtClean="0"/>
              <a:t>State reporting is voluntary and varies in content and quality- that’s why it is important to continuously learn from others.</a:t>
            </a:r>
          </a:p>
          <a:p>
            <a:pPr algn="just"/>
            <a:r>
              <a:rPr lang="en-US" dirty="0" smtClean="0"/>
              <a:t>Parliament plays a critical role as one of the most powerful accountability mechanism in the country.</a:t>
            </a:r>
          </a:p>
        </p:txBody>
      </p:sp>
      <p:pic>
        <p:nvPicPr>
          <p:cNvPr id="4" name="Pictur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152400" y="6096000"/>
            <a:ext cx="1221935" cy="98072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 IMPLEMENTATION OF THE SDGs  cont’d</a:t>
            </a:r>
            <a:endParaRPr lang="en-US" dirty="0"/>
          </a:p>
        </p:txBody>
      </p:sp>
      <p:sp>
        <p:nvSpPr>
          <p:cNvPr id="3" name="Content Placeholder 2"/>
          <p:cNvSpPr>
            <a:spLocks noGrp="1"/>
          </p:cNvSpPr>
          <p:nvPr>
            <p:ph sz="quarter" idx="1"/>
          </p:nvPr>
        </p:nvSpPr>
        <p:spPr/>
        <p:txBody>
          <a:bodyPr/>
          <a:lstStyle/>
          <a:p>
            <a:pPr algn="just"/>
            <a:r>
              <a:rPr lang="en-US" dirty="0" smtClean="0"/>
              <a:t>Parliament establishes the accountability-enabling environment through the enactment of laws, as well as through oversight efforts.</a:t>
            </a:r>
          </a:p>
          <a:p>
            <a:pPr algn="just"/>
            <a:r>
              <a:rPr lang="en-US" dirty="0" smtClean="0"/>
              <a:t>Committee oversight is one of the strongest mechanisms available to parliament to engage in the SDG implementation. ( Is it??, Kenya example)</a:t>
            </a:r>
          </a:p>
          <a:p>
            <a:pPr algn="just"/>
            <a:r>
              <a:rPr lang="en-US" dirty="0" smtClean="0"/>
              <a:t>When the SDG committee proactively engages in monitoring and oversight, it can be one of the strongest domestic accountability mechanism available to make sure the SDG implementation stays on track.</a:t>
            </a:r>
          </a:p>
          <a:p>
            <a:endParaRPr lang="en-US" dirty="0"/>
          </a:p>
        </p:txBody>
      </p:sp>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8599" y="6019800"/>
            <a:ext cx="1066799" cy="8382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Working with other oversight agencies.</a:t>
            </a:r>
            <a:endParaRPr lang="en-US" dirty="0"/>
          </a:p>
        </p:txBody>
      </p:sp>
      <p:sp>
        <p:nvSpPr>
          <p:cNvPr id="3" name="Content Placeholder 2"/>
          <p:cNvSpPr>
            <a:spLocks noGrp="1"/>
          </p:cNvSpPr>
          <p:nvPr>
            <p:ph sz="quarter" idx="1"/>
          </p:nvPr>
        </p:nvSpPr>
        <p:spPr/>
        <p:txBody>
          <a:bodyPr>
            <a:normAutofit fontScale="92500" lnSpcReduction="20000"/>
          </a:bodyPr>
          <a:lstStyle/>
          <a:p>
            <a:pPr algn="just"/>
            <a:r>
              <a:rPr lang="en-US" b="1" dirty="0" smtClean="0"/>
              <a:t>Auditor General: </a:t>
            </a:r>
            <a:r>
              <a:rPr lang="en-US" dirty="0" smtClean="0"/>
              <a:t>Its detailed analysis benefits parliament as it goes about its work.</a:t>
            </a:r>
          </a:p>
          <a:p>
            <a:pPr algn="just"/>
            <a:r>
              <a:rPr lang="en-US" b="1" dirty="0" smtClean="0"/>
              <a:t>Human Rights commission: </a:t>
            </a:r>
            <a:r>
              <a:rPr lang="en-US" dirty="0" smtClean="0"/>
              <a:t>Numerous SDGs relate to equality and promotion of people’s rights and needs of marginalized groups ( Leave No One Behind). It is the role of Parliament to monitor how a rights-based approach to development is being taken.</a:t>
            </a:r>
          </a:p>
          <a:p>
            <a:pPr algn="just"/>
            <a:r>
              <a:rPr lang="en-US" b="1" dirty="0" smtClean="0"/>
              <a:t>Anti-Corruption Commission:  </a:t>
            </a:r>
            <a:r>
              <a:rPr lang="en-US" dirty="0" smtClean="0"/>
              <a:t>All oversight committees such as Public Accounts, Budgets &amp; Finance, need to exercise scrutiny.</a:t>
            </a:r>
          </a:p>
          <a:p>
            <a:pPr algn="just"/>
            <a:r>
              <a:rPr lang="en-US" b="1" dirty="0" smtClean="0"/>
              <a:t>National Statistics Office ( </a:t>
            </a:r>
            <a:r>
              <a:rPr lang="en-US" b="1" dirty="0" err="1" smtClean="0"/>
              <a:t>ZimStats</a:t>
            </a:r>
            <a:r>
              <a:rPr lang="en-US" b="1" dirty="0" smtClean="0"/>
              <a:t>): </a:t>
            </a:r>
            <a:r>
              <a:rPr lang="en-US" dirty="0" smtClean="0"/>
              <a:t>It is the central collector of data that will determine if, when and to what extent indicators and benchmarks for each SDG have been achieved.</a:t>
            </a:r>
            <a:endParaRPr lang="en-US" b="1" dirty="0" smtClean="0"/>
          </a:p>
          <a:p>
            <a:pPr algn="just"/>
            <a:r>
              <a:rPr lang="en-US" dirty="0" smtClean="0"/>
              <a:t>Parliament should encourage where appropriate, the sharing of evidence and analysis between committees. </a:t>
            </a:r>
          </a:p>
          <a:p>
            <a:endParaRPr lang="en-US" b="1" dirty="0"/>
          </a:p>
        </p:txBody>
      </p:sp>
      <p:pic>
        <p:nvPicPr>
          <p:cNvPr id="4" name="Pictur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34311" y="5877272"/>
            <a:ext cx="1221935" cy="98072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sz="quarter" idx="1"/>
          </p:nvPr>
        </p:nvSpPr>
        <p:spPr/>
        <p:txBody>
          <a:bodyPr/>
          <a:lstStyle/>
          <a:p>
            <a:pPr algn="just"/>
            <a:r>
              <a:rPr lang="en-US" dirty="0" smtClean="0"/>
              <a:t>Through your constitutional mandates, e.g. making laws and overseeing government policies and programs, including enacting and scrutinizing the government budget and representing the views of your constituents, you are valuable partners in ensuring </a:t>
            </a:r>
            <a:r>
              <a:rPr lang="en-US" b="1" dirty="0" smtClean="0"/>
              <a:t>accountability, inclusive, participatory and transparency governance</a:t>
            </a:r>
            <a:r>
              <a:rPr lang="en-US" dirty="0" smtClean="0"/>
              <a:t> that is necessary to achieve sustainable development for all.</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381000" y="762000"/>
            <a:ext cx="8229600" cy="2590800"/>
          </a:xfrm>
        </p:spPr>
        <p:txBody>
          <a:bodyPr>
            <a:normAutofit fontScale="90000"/>
          </a:bodyPr>
          <a:lstStyle/>
          <a:p>
            <a:pPr algn="ctr"/>
            <a:r>
              <a:rPr lang="en-ZW" sz="3200" dirty="0" smtClean="0">
                <a:latin typeface="Arial Black" pitchFamily="34" charset="0"/>
              </a:rPr>
              <a:t/>
            </a:r>
            <a:br>
              <a:rPr lang="en-ZW" sz="3200" dirty="0" smtClean="0">
                <a:latin typeface="Arial Black" pitchFamily="34" charset="0"/>
              </a:rPr>
            </a:br>
            <a:r>
              <a:rPr lang="en-ZW" sz="3200" dirty="0" smtClean="0">
                <a:latin typeface="Arial Black" pitchFamily="34" charset="0"/>
              </a:rPr>
              <a:t/>
            </a:r>
            <a:br>
              <a:rPr lang="en-ZW" sz="3200" dirty="0" smtClean="0">
                <a:latin typeface="Arial Black" pitchFamily="34" charset="0"/>
              </a:rPr>
            </a:br>
            <a:r>
              <a:rPr lang="en-ZW" sz="3200" dirty="0" smtClean="0">
                <a:latin typeface="Arial Black" pitchFamily="34" charset="0"/>
              </a:rPr>
              <a:t/>
            </a:r>
            <a:br>
              <a:rPr lang="en-ZW" sz="3200" dirty="0" smtClean="0">
                <a:latin typeface="Arial Black" pitchFamily="34" charset="0"/>
              </a:rPr>
            </a:br>
            <a:r>
              <a:rPr lang="en-ZW" sz="3200" dirty="0" smtClean="0">
                <a:latin typeface="Arial Black" pitchFamily="34" charset="0"/>
              </a:rPr>
              <a:t>LEAVE NO ONE BEHIND!!!</a:t>
            </a:r>
            <a:br>
              <a:rPr lang="en-ZW" sz="3200" dirty="0" smtClean="0">
                <a:latin typeface="Arial Black" pitchFamily="34" charset="0"/>
              </a:rPr>
            </a:br>
            <a:r>
              <a:rPr lang="en-ZW" sz="3200" dirty="0" smtClean="0">
                <a:latin typeface="Arial Black" pitchFamily="34" charset="0"/>
              </a:rPr>
              <a:t/>
            </a:r>
            <a:br>
              <a:rPr lang="en-ZW" sz="3200" dirty="0" smtClean="0">
                <a:latin typeface="Arial Black" pitchFamily="34" charset="0"/>
              </a:rPr>
            </a:br>
            <a:r>
              <a:rPr lang="en-ZW" sz="4000" dirty="0" smtClean="0">
                <a:latin typeface="Arial Black" pitchFamily="34" charset="0"/>
              </a:rPr>
              <a:t>THANK YOU</a:t>
            </a:r>
            <a:endParaRPr lang="en-ZW" sz="4000" dirty="0" smtClean="0"/>
          </a:p>
        </p:txBody>
      </p:sp>
      <p:pic>
        <p:nvPicPr>
          <p:cNvPr id="52228" name="Picture 2"/>
          <p:cNvPicPr>
            <a:picLocks noGrp="1" noChangeAspect="1" noChangeArrowheads="1"/>
          </p:cNvPicPr>
          <p:nvPr>
            <p:ph sz="quarter" idx="1"/>
          </p:nvPr>
        </p:nvPicPr>
        <p:blipFill>
          <a:blip r:embed="rId2"/>
          <a:stretch>
            <a:fillRect/>
          </a:stretch>
        </p:blipFill>
        <p:spPr>
          <a:xfrm>
            <a:off x="1324212" y="3274191"/>
            <a:ext cx="5733575" cy="1525643"/>
          </a:xfrm>
        </p:spPr>
      </p:pic>
      <p:sp>
        <p:nvSpPr>
          <p:cNvPr id="5" name="Footer Placeholder 4"/>
          <p:cNvSpPr>
            <a:spLocks noGrp="1"/>
          </p:cNvSpPr>
          <p:nvPr>
            <p:ph type="ftr" sz="quarter" idx="16"/>
          </p:nvPr>
        </p:nvSpPr>
        <p:spPr/>
        <p:txBody>
          <a:bodyPr/>
          <a:lstStyle/>
          <a:p>
            <a:endParaRPr kumimoji="0" lang="en-US" dirty="0"/>
          </a:p>
        </p:txBody>
      </p:sp>
      <p:pic>
        <p:nvPicPr>
          <p:cNvPr id="6" name="Picture 5"/>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4311" y="5877272"/>
            <a:ext cx="1221935" cy="98072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WHY  THE SUSTAINABLE DEVELOPMENT GOALS</a:t>
            </a:r>
            <a:endParaRPr lang="en-US" dirty="0"/>
          </a:p>
        </p:txBody>
      </p:sp>
      <p:sp>
        <p:nvSpPr>
          <p:cNvPr id="3" name="Content Placeholder 2"/>
          <p:cNvSpPr>
            <a:spLocks noGrp="1"/>
          </p:cNvSpPr>
          <p:nvPr>
            <p:ph sz="quarter" idx="1"/>
          </p:nvPr>
        </p:nvSpPr>
        <p:spPr/>
        <p:txBody>
          <a:bodyPr>
            <a:normAutofit/>
          </a:bodyPr>
          <a:lstStyle/>
          <a:p>
            <a:r>
              <a:rPr lang="en-US" dirty="0" smtClean="0"/>
              <a:t>The Millennium Development Goals ended in September 2015.</a:t>
            </a:r>
          </a:p>
          <a:p>
            <a:r>
              <a:rPr lang="en-US" dirty="0" smtClean="0"/>
              <a:t>There was unfinished business, emerging issues, threats and sustainability.</a:t>
            </a:r>
          </a:p>
          <a:p>
            <a:r>
              <a:rPr lang="en-US" dirty="0" smtClean="0"/>
              <a:t>The new Development Framework seeks to address the full spectrum of development challenges, cutting across three critical dimensions of sustainable development: </a:t>
            </a:r>
            <a:r>
              <a:rPr lang="en-US" b="1" dirty="0" smtClean="0"/>
              <a:t>Environmental, Social And Economic</a:t>
            </a:r>
            <a:r>
              <a:rPr lang="en-US" dirty="0" smtClean="0"/>
              <a:t> spheres.</a:t>
            </a:r>
          </a:p>
          <a:p>
            <a:endParaRPr lang="en-US" dirty="0" smtClean="0"/>
          </a:p>
        </p:txBody>
      </p:sp>
      <p:pic>
        <p:nvPicPr>
          <p:cNvPr id="4" name="Pictur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34311" y="5877272"/>
            <a:ext cx="1221935" cy="98072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SDGs PRINCIPLES</a:t>
            </a:r>
            <a:endParaRPr lang="en-US" dirty="0"/>
          </a:p>
        </p:txBody>
      </p:sp>
      <p:sp>
        <p:nvSpPr>
          <p:cNvPr id="3" name="Content Placeholder 2"/>
          <p:cNvSpPr>
            <a:spLocks noGrp="1"/>
          </p:cNvSpPr>
          <p:nvPr>
            <p:ph sz="quarter" idx="1"/>
          </p:nvPr>
        </p:nvSpPr>
        <p:spPr/>
        <p:txBody>
          <a:bodyPr>
            <a:normAutofit fontScale="92500"/>
          </a:bodyPr>
          <a:lstStyle/>
          <a:p>
            <a:pPr algn="just"/>
            <a:r>
              <a:rPr lang="en-US" b="1" dirty="0" smtClean="0"/>
              <a:t>UNIVERSAL</a:t>
            </a:r>
            <a:r>
              <a:rPr lang="en-US" dirty="0" smtClean="0"/>
              <a:t>- in an inter-linked, globalized world, all countries must be proactive in addressing the challenges of sustainable development.</a:t>
            </a:r>
          </a:p>
          <a:p>
            <a:pPr algn="just"/>
            <a:r>
              <a:rPr lang="en-US" b="1" dirty="0" smtClean="0"/>
              <a:t>TRANSFORMATIVE</a:t>
            </a:r>
            <a:r>
              <a:rPr lang="en-US" dirty="0" smtClean="0"/>
              <a:t>- provides a transformative vision for People, and Planet </a:t>
            </a:r>
            <a:r>
              <a:rPr lang="en-US" dirty="0" err="1" smtClean="0"/>
              <a:t>centred</a:t>
            </a:r>
            <a:r>
              <a:rPr lang="en-US" dirty="0" smtClean="0"/>
              <a:t>, human rights-based and gender-sensitive development.</a:t>
            </a:r>
          </a:p>
          <a:p>
            <a:pPr algn="just"/>
            <a:r>
              <a:rPr lang="en-US" b="1" dirty="0" smtClean="0"/>
              <a:t>COMPREHENSIVE</a:t>
            </a:r>
            <a:r>
              <a:rPr lang="en-US" dirty="0" smtClean="0"/>
              <a:t>- promise more peaceful, just and inclusive societies.</a:t>
            </a:r>
          </a:p>
          <a:p>
            <a:pPr algn="just"/>
            <a:r>
              <a:rPr lang="en-US" b="1" dirty="0" smtClean="0"/>
              <a:t>INCLUSIVE</a:t>
            </a:r>
            <a:r>
              <a:rPr lang="en-US" dirty="0" smtClean="0"/>
              <a:t>- envisages a world of universal respect for equality and non-discrimination by reaffirming the responsibilities of States to respect, protect and promote human rights. LEAVE NO ONE BEHIND</a:t>
            </a:r>
            <a:endParaRPr lang="en-US" dirty="0"/>
          </a:p>
        </p:txBody>
      </p:sp>
      <p:pic>
        <p:nvPicPr>
          <p:cNvPr id="4" name="Pictur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34311" y="5877272"/>
            <a:ext cx="1221935" cy="980728"/>
          </a:xfrm>
          <a:prstGeom prst="rect">
            <a:avLst/>
          </a:prstGeom>
        </p:spPr>
      </p:pic>
      <p:pic>
        <p:nvPicPr>
          <p:cNvPr id="5" name="Picture 4"/>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5877272"/>
            <a:ext cx="1221935" cy="98072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TRANSFORMATIVE SHIFTS</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4311" y="5877272"/>
            <a:ext cx="1221935" cy="980728"/>
          </a:xfrm>
          <a:prstGeom prst="rect">
            <a:avLst/>
          </a:prstGeom>
        </p:spPr>
      </p:pic>
      <p:graphicFrame>
        <p:nvGraphicFramePr>
          <p:cNvPr id="5" name="Content Placeholder 5"/>
          <p:cNvGraphicFramePr>
            <a:graphicFrameLocks/>
          </p:cNvGraphicFramePr>
          <p:nvPr>
            <p:extLst>
              <p:ext uri="{D42A27DB-BD31-4B8C-83A1-F6EECF244321}">
                <p14:modId xmlns:p14="http://schemas.microsoft.com/office/powerpoint/2010/main" xmlns="" val="408377647"/>
              </p:ext>
            </p:extLst>
          </p:nvPr>
        </p:nvGraphicFramePr>
        <p:xfrm>
          <a:off x="755576" y="1772816"/>
          <a:ext cx="7848872"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2712235602"/>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THE SUSTAINABLE DEVELOPMENT GOALS ( SDGs) </a:t>
            </a:r>
            <a:endParaRPr lang="en-US" sz="2800" dirty="0"/>
          </a:p>
        </p:txBody>
      </p:sp>
      <p:sp>
        <p:nvSpPr>
          <p:cNvPr id="3" name="Content Placeholder 2"/>
          <p:cNvSpPr>
            <a:spLocks noGrp="1"/>
          </p:cNvSpPr>
          <p:nvPr>
            <p:ph sz="quarter" idx="1"/>
          </p:nvPr>
        </p:nvSpPr>
        <p:spPr/>
        <p:txBody>
          <a:bodyPr>
            <a:normAutofit fontScale="77500" lnSpcReduction="20000"/>
          </a:bodyPr>
          <a:lstStyle/>
          <a:p>
            <a:pPr fontAlgn="t"/>
            <a:r>
              <a:rPr lang="en-US" dirty="0" smtClean="0"/>
              <a:t> </a:t>
            </a:r>
            <a:r>
              <a:rPr lang="en-US" b="1" dirty="0" smtClean="0"/>
              <a:t>Goal 1:</a:t>
            </a:r>
            <a:r>
              <a:rPr lang="en-US" dirty="0" smtClean="0"/>
              <a:t>End poverty in all its forms everywhere</a:t>
            </a:r>
          </a:p>
          <a:p>
            <a:pPr fontAlgn="t"/>
            <a:r>
              <a:rPr lang="en-US" b="1" dirty="0" smtClean="0"/>
              <a:t>Goal 2</a:t>
            </a:r>
            <a:r>
              <a:rPr lang="en-US" dirty="0" smtClean="0"/>
              <a:t>:End hunger, achieve food security and improved nutrition, and promote sustainable agriculture.</a:t>
            </a:r>
          </a:p>
          <a:p>
            <a:pPr fontAlgn="t"/>
            <a:r>
              <a:rPr lang="en-US" b="1" dirty="0" smtClean="0"/>
              <a:t>Goal 3:</a:t>
            </a:r>
            <a:r>
              <a:rPr lang="en-US" dirty="0" smtClean="0"/>
              <a:t> Ensure healthy lives and promote well-being for all at all ages.</a:t>
            </a:r>
          </a:p>
          <a:p>
            <a:pPr fontAlgn="t"/>
            <a:r>
              <a:rPr lang="en-US" b="1" dirty="0" smtClean="0"/>
              <a:t>Goal 4:</a:t>
            </a:r>
            <a:r>
              <a:rPr lang="en-US" dirty="0" smtClean="0"/>
              <a:t> Ensure inclusive and equitable quality education and promote life-long learning opportunities for all.</a:t>
            </a:r>
          </a:p>
          <a:p>
            <a:pPr fontAlgn="t"/>
            <a:r>
              <a:rPr lang="en-US" b="1" dirty="0" smtClean="0"/>
              <a:t>Goal 5:</a:t>
            </a:r>
            <a:r>
              <a:rPr lang="en-US" dirty="0" smtClean="0"/>
              <a:t> Achieve gender equality and empower all women and girls.</a:t>
            </a:r>
          </a:p>
          <a:p>
            <a:pPr fontAlgn="t"/>
            <a:r>
              <a:rPr lang="en-US" b="1" dirty="0" smtClean="0"/>
              <a:t>Goal 6:</a:t>
            </a:r>
            <a:r>
              <a:rPr lang="en-US" dirty="0" smtClean="0"/>
              <a:t> Ensure availability and sustainable management of water and sanitation for all.</a:t>
            </a:r>
          </a:p>
          <a:p>
            <a:pPr fontAlgn="t"/>
            <a:r>
              <a:rPr lang="en-US" b="1" dirty="0" smtClean="0"/>
              <a:t>Goal 7:</a:t>
            </a:r>
            <a:r>
              <a:rPr lang="en-US" dirty="0" smtClean="0"/>
              <a:t> Ensure access to affordable, reliable, sustainable, and modern energy for all.</a:t>
            </a:r>
          </a:p>
          <a:p>
            <a:pPr fontAlgn="t"/>
            <a:r>
              <a:rPr lang="en-US" b="1" dirty="0" smtClean="0"/>
              <a:t>Goal 8:</a:t>
            </a:r>
            <a:r>
              <a:rPr lang="en-US" dirty="0" smtClean="0"/>
              <a:t> Promote sustained, inclusive and sustainable economic growth, full and productive employment and decent work for all. </a:t>
            </a:r>
          </a:p>
          <a:p>
            <a:pPr fontAlgn="t"/>
            <a:r>
              <a:rPr lang="en-US" b="1" dirty="0" smtClean="0"/>
              <a:t>Goal 9:</a:t>
            </a:r>
            <a:r>
              <a:rPr lang="en-US" dirty="0" smtClean="0"/>
              <a:t> Build resilient infrastructure, promote inclusive and sustainable industrialization and foster innovation .</a:t>
            </a:r>
          </a:p>
        </p:txBody>
      </p:sp>
      <p:pic>
        <p:nvPicPr>
          <p:cNvPr id="5" name="Picture 4"/>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34311" y="5877272"/>
            <a:ext cx="1221935" cy="98072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SUSTAINABLE DEVELOPMENT GOALS ( SDGs) cont’d</a:t>
            </a:r>
            <a:endParaRPr lang="en-US" dirty="0"/>
          </a:p>
        </p:txBody>
      </p:sp>
      <p:sp>
        <p:nvSpPr>
          <p:cNvPr id="3" name="Content Placeholder 2"/>
          <p:cNvSpPr>
            <a:spLocks noGrp="1"/>
          </p:cNvSpPr>
          <p:nvPr>
            <p:ph sz="quarter" idx="1"/>
          </p:nvPr>
        </p:nvSpPr>
        <p:spPr/>
        <p:txBody>
          <a:bodyPr>
            <a:normAutofit fontScale="70000" lnSpcReduction="20000"/>
          </a:bodyPr>
          <a:lstStyle/>
          <a:p>
            <a:pPr algn="just" fontAlgn="t"/>
            <a:r>
              <a:rPr lang="en-US" b="1" dirty="0" smtClean="0"/>
              <a:t>Goal 10:  </a:t>
            </a:r>
            <a:r>
              <a:rPr lang="en-US" dirty="0" smtClean="0"/>
              <a:t>Reduce inequality within and among countries.</a:t>
            </a:r>
          </a:p>
          <a:p>
            <a:pPr algn="just" fontAlgn="t"/>
            <a:r>
              <a:rPr lang="en-US" b="1" dirty="0" smtClean="0"/>
              <a:t>Goal 11:</a:t>
            </a:r>
            <a:r>
              <a:rPr lang="en-US" dirty="0" smtClean="0"/>
              <a:t> Make cities and human settlements inclusive, safe, resilient and    	     sustainable.</a:t>
            </a:r>
          </a:p>
          <a:p>
            <a:pPr algn="just" fontAlgn="t"/>
            <a:r>
              <a:rPr lang="en-US" b="1" dirty="0" smtClean="0"/>
              <a:t>Goal 12:</a:t>
            </a:r>
            <a:r>
              <a:rPr lang="en-US" dirty="0" smtClean="0"/>
              <a:t> Ensure sustainable consumption and production patterns.</a:t>
            </a:r>
          </a:p>
          <a:p>
            <a:pPr algn="just" fontAlgn="t"/>
            <a:r>
              <a:rPr lang="en-US" b="1" dirty="0" smtClean="0"/>
              <a:t>Goal 13:</a:t>
            </a:r>
            <a:r>
              <a:rPr lang="en-US" dirty="0" smtClean="0"/>
              <a:t> Take urgent action to combat climate change and its impacts.</a:t>
            </a:r>
          </a:p>
          <a:p>
            <a:pPr algn="just" fontAlgn="t"/>
            <a:r>
              <a:rPr lang="en-US" b="1" dirty="0" smtClean="0"/>
              <a:t>Goal 14:</a:t>
            </a:r>
            <a:r>
              <a:rPr lang="en-US" dirty="0" smtClean="0"/>
              <a:t> Conserve and sustainably use the oceans, seas and marine 	    resources for sustainable development.</a:t>
            </a:r>
          </a:p>
          <a:p>
            <a:pPr algn="just" fontAlgn="t"/>
            <a:r>
              <a:rPr lang="en-US" b="1" dirty="0" smtClean="0"/>
              <a:t>Goal 15:</a:t>
            </a:r>
            <a:r>
              <a:rPr lang="en-US" dirty="0" smtClean="0"/>
              <a:t> Protect, restore and promote sustainable use of terrestrial 	    ecosystems, sustainably manage forests, combat 	      desertification  and halt and reverse land degradation and halt 	biodiversity loss  </a:t>
            </a:r>
          </a:p>
          <a:p>
            <a:pPr algn="just" fontAlgn="t"/>
            <a:r>
              <a:rPr lang="en-US" b="1" dirty="0" smtClean="0"/>
              <a:t>Goal 16:</a:t>
            </a:r>
            <a:r>
              <a:rPr lang="en-US" dirty="0" smtClean="0"/>
              <a:t> Promote peaceful and inclusive societies for sustainable 	       development, provide access to justice for all and build 	effective    accountable and inclusive institutions at all levels  </a:t>
            </a:r>
          </a:p>
          <a:p>
            <a:pPr algn="just" fontAlgn="t"/>
            <a:r>
              <a:rPr lang="en-US" b="1" dirty="0" smtClean="0"/>
              <a:t>Goal 17:</a:t>
            </a:r>
            <a:r>
              <a:rPr lang="en-US" dirty="0" smtClean="0"/>
              <a:t> Strengthen the means of implementation and revitalize the 	     global partnership for sustainable development</a:t>
            </a:r>
          </a:p>
          <a:p>
            <a:endParaRPr lang="en-US" dirty="0"/>
          </a:p>
        </p:txBody>
      </p:sp>
      <p:pic>
        <p:nvPicPr>
          <p:cNvPr id="4" name="Pictur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34311" y="5877272"/>
            <a:ext cx="1221935" cy="98072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SDGs AND ROLE OF PARLIAMENT </a:t>
            </a:r>
            <a:endParaRPr lang="en-US" dirty="0"/>
          </a:p>
        </p:txBody>
      </p:sp>
      <p:sp>
        <p:nvSpPr>
          <p:cNvPr id="3" name="Content Placeholder 2"/>
          <p:cNvSpPr>
            <a:spLocks noGrp="1"/>
          </p:cNvSpPr>
          <p:nvPr>
            <p:ph sz="quarter" idx="1"/>
          </p:nvPr>
        </p:nvSpPr>
        <p:spPr/>
        <p:txBody>
          <a:bodyPr/>
          <a:lstStyle/>
          <a:p>
            <a:pPr algn="just"/>
            <a:r>
              <a:rPr lang="en-US" dirty="0" smtClean="0"/>
              <a:t>The 2030 Agenda Declaration acknowledges the essential role of national Parliaments through their </a:t>
            </a:r>
            <a:r>
              <a:rPr lang="en-US" b="1" dirty="0" smtClean="0"/>
              <a:t>enactment of legislation</a:t>
            </a:r>
            <a:r>
              <a:rPr lang="en-US" dirty="0" smtClean="0"/>
              <a:t>, </a:t>
            </a:r>
            <a:r>
              <a:rPr lang="en-US" b="1" dirty="0" smtClean="0"/>
              <a:t>adoption of budgets</a:t>
            </a:r>
            <a:r>
              <a:rPr lang="en-US" dirty="0" smtClean="0"/>
              <a:t> and their role in </a:t>
            </a:r>
            <a:r>
              <a:rPr lang="en-US" b="1" dirty="0" smtClean="0"/>
              <a:t>ensuring accountability</a:t>
            </a:r>
            <a:r>
              <a:rPr lang="en-US" dirty="0" smtClean="0"/>
              <a:t> for the effective implementation of government commitments.</a:t>
            </a:r>
          </a:p>
          <a:p>
            <a:pPr algn="just"/>
            <a:r>
              <a:rPr lang="en-US" dirty="0" smtClean="0"/>
              <a:t>Parliament has a critical role to play in making international commitments national realities.</a:t>
            </a:r>
            <a:endParaRPr lang="en-US" dirty="0"/>
          </a:p>
        </p:txBody>
      </p:sp>
      <p:pic>
        <p:nvPicPr>
          <p:cNvPr id="4" name="Pictur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34311" y="5877272"/>
            <a:ext cx="1221935" cy="98072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SDGs AND ROLE OF PARLIAMENT Cont’d</a:t>
            </a:r>
            <a:endParaRPr lang="en-US" dirty="0"/>
          </a:p>
        </p:txBody>
      </p:sp>
      <p:sp>
        <p:nvSpPr>
          <p:cNvPr id="3" name="Content Placeholder 2"/>
          <p:cNvSpPr>
            <a:spLocks noGrp="1"/>
          </p:cNvSpPr>
          <p:nvPr>
            <p:ph sz="quarter" idx="1"/>
          </p:nvPr>
        </p:nvSpPr>
        <p:spPr/>
        <p:txBody>
          <a:bodyPr>
            <a:normAutofit lnSpcReduction="10000"/>
          </a:bodyPr>
          <a:lstStyle/>
          <a:p>
            <a:pPr algn="just"/>
            <a:r>
              <a:rPr lang="en-US" dirty="0" smtClean="0"/>
              <a:t>Through its constitutional responsibility, Parliament has a role to hold government to account for the SDGs they have subscribed to. </a:t>
            </a:r>
          </a:p>
          <a:p>
            <a:pPr algn="just"/>
            <a:r>
              <a:rPr lang="en-US" dirty="0" smtClean="0"/>
              <a:t>There are 17 SDGs but government of Zimbabwe has 10 +1 (SDG16)</a:t>
            </a:r>
          </a:p>
          <a:p>
            <a:pPr algn="just"/>
            <a:r>
              <a:rPr lang="en-US" dirty="0" smtClean="0"/>
              <a:t>To make sure that enabling laws are passed and budgets adopted.</a:t>
            </a:r>
          </a:p>
          <a:p>
            <a:pPr algn="just"/>
            <a:r>
              <a:rPr lang="en-US" dirty="0" smtClean="0"/>
              <a:t>A key lesson from the MDGs implementation concerns the central role that parliamentarians can and should play, in ensuring that SDG implementation reflects the diverse needs of the constituents they represent and benefit all groups of people especially most marginalized.</a:t>
            </a:r>
          </a:p>
        </p:txBody>
      </p:sp>
      <p:pic>
        <p:nvPicPr>
          <p:cNvPr id="4" name="Pictur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34311" y="5877272"/>
            <a:ext cx="1221935" cy="98072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parliamentarian’s goal: SDG 16</a:t>
            </a:r>
            <a:endParaRPr lang="en-US" dirty="0"/>
          </a:p>
        </p:txBody>
      </p:sp>
      <p:pic>
        <p:nvPicPr>
          <p:cNvPr id="1026" name="Picture 2" descr="C:\Users\J Kaulem\Desktop\E_SDG-goals_icons-individual-rgb-16-150x150.png"/>
          <p:cNvPicPr>
            <a:picLocks noGrp="1" noChangeAspect="1" noChangeArrowheads="1"/>
          </p:cNvPicPr>
          <p:nvPr>
            <p:ph sz="quarter" idx="1"/>
          </p:nvPr>
        </p:nvPicPr>
        <p:blipFill>
          <a:blip r:embed="rId2"/>
          <a:srcRect/>
          <a:stretch>
            <a:fillRect/>
          </a:stretch>
        </p:blipFill>
        <p:spPr bwMode="auto">
          <a:xfrm>
            <a:off x="914400" y="1600200"/>
            <a:ext cx="1447800" cy="1371600"/>
          </a:xfrm>
          <a:prstGeom prst="rect">
            <a:avLst/>
          </a:prstGeom>
          <a:noFill/>
        </p:spPr>
      </p:pic>
      <p:sp>
        <p:nvSpPr>
          <p:cNvPr id="6" name="TextBox 5"/>
          <p:cNvSpPr txBox="1"/>
          <p:nvPr/>
        </p:nvSpPr>
        <p:spPr>
          <a:xfrm>
            <a:off x="2667001" y="1905000"/>
            <a:ext cx="5791199" cy="4801314"/>
          </a:xfrm>
          <a:prstGeom prst="rect">
            <a:avLst/>
          </a:prstGeom>
          <a:noFill/>
        </p:spPr>
        <p:txBody>
          <a:bodyPr wrap="square" rtlCol="0">
            <a:spAutoFit/>
          </a:bodyPr>
          <a:lstStyle/>
          <a:p>
            <a:pPr>
              <a:buFont typeface="Arial" pitchFamily="34" charset="0"/>
              <a:buChar char="•"/>
            </a:pPr>
            <a:r>
              <a:rPr lang="en-US" dirty="0" smtClean="0"/>
              <a:t> Goal 16 known as the “Sustaining Peace and Good Governance Goal”  has special significance for parliamentarians.</a:t>
            </a:r>
          </a:p>
          <a:p>
            <a:pPr>
              <a:buFont typeface="Arial" pitchFamily="34" charset="0"/>
              <a:buChar char="•"/>
            </a:pPr>
            <a:r>
              <a:rPr lang="en-US" dirty="0" smtClean="0"/>
              <a:t>Parliament is more directly one of the institutions specifically responsible for ensuring </a:t>
            </a:r>
            <a:r>
              <a:rPr lang="en-US" b="1" dirty="0" smtClean="0"/>
              <a:t>accountability and inclusion.</a:t>
            </a:r>
          </a:p>
          <a:p>
            <a:pPr>
              <a:buFont typeface="Arial" pitchFamily="34" charset="0"/>
              <a:buChar char="•"/>
            </a:pPr>
            <a:r>
              <a:rPr lang="en-US" dirty="0" smtClean="0"/>
              <a:t>More specifically, in order to achieve Targets 16.2 and 16.7 under SDG16, there is need for parliament  to explore different ways of improving its work processes and systems .  </a:t>
            </a:r>
          </a:p>
          <a:p>
            <a:pPr>
              <a:buFont typeface="Arial" pitchFamily="34" charset="0"/>
              <a:buChar char="•"/>
            </a:pPr>
            <a:r>
              <a:rPr lang="en-US" dirty="0" smtClean="0"/>
              <a:t>For example by opening parliamentary committees to the public, releasing more parliamentary information, encouraging better outreach by legislators and </a:t>
            </a:r>
            <a:r>
              <a:rPr lang="en-US" b="1" dirty="0" smtClean="0"/>
              <a:t>implementing specific strategies to improve the position of women and vulnerable and marginalized groups.</a:t>
            </a:r>
          </a:p>
          <a:p>
            <a:pPr>
              <a:buFont typeface="Arial" pitchFamily="34" charset="0"/>
              <a:buChar char="•"/>
            </a:pPr>
            <a:endParaRPr lang="en-US" dirty="0"/>
          </a:p>
        </p:txBody>
      </p:sp>
      <p:pic>
        <p:nvPicPr>
          <p:cNvPr id="5" name="Picture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4311" y="5877272"/>
            <a:ext cx="1221935" cy="980728"/>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1290</TotalTime>
  <Words>995</Words>
  <Application>Microsoft Office PowerPoint</Application>
  <PresentationFormat>On-screen Show (4:3)</PresentationFormat>
  <Paragraphs>92</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Oriel</vt:lpstr>
      <vt:lpstr>WHAT IS AGENDA 2030 AND THE ROLE OF PARLIAMENT</vt:lpstr>
      <vt:lpstr>WHY  THE SUSTAINABLE DEVELOPMENT GOALS</vt:lpstr>
      <vt:lpstr>THE SDGs PRINCIPLES</vt:lpstr>
      <vt:lpstr>THE TRANSFORMATIVE SHIFTS</vt:lpstr>
      <vt:lpstr>THE SUSTAINABLE DEVELOPMENT GOALS ( SDGs) </vt:lpstr>
      <vt:lpstr>THE SUSTAINABLE DEVELOPMENT GOALS ( SDGs) cont’d</vt:lpstr>
      <vt:lpstr>SDGs AND ROLE OF PARLIAMENT </vt:lpstr>
      <vt:lpstr>SDGs AND ROLE OF PARLIAMENT Cont’d</vt:lpstr>
      <vt:lpstr>The parliamentarian’s goal: SDG 16</vt:lpstr>
      <vt:lpstr>MONITORING IMPLEMENTATION OF THE SDGs</vt:lpstr>
      <vt:lpstr>MONITORING IMPLEMENTATION OF THE SDGs  cont’d</vt:lpstr>
      <vt:lpstr>Working with other oversight agencies.</vt:lpstr>
      <vt:lpstr>CONCLUSION</vt:lpstr>
      <vt:lpstr>   LEAVE NO ONE BEHIND!!!  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NEXUS BETWEEN SOCIO-ECONOMIC RIGHTS AND THE SDGs</dc:title>
  <dc:creator>J Kaulem</dc:creator>
  <cp:lastModifiedBy>J Kaulem</cp:lastModifiedBy>
  <cp:revision>100</cp:revision>
  <dcterms:created xsi:type="dcterms:W3CDTF">2017-08-01T11:41:02Z</dcterms:created>
  <dcterms:modified xsi:type="dcterms:W3CDTF">2019-06-27T14:16:07Z</dcterms:modified>
</cp:coreProperties>
</file>